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</p:sldMasterIdLst>
  <p:notesMasterIdLst>
    <p:notesMasterId r:id="rId32"/>
  </p:notesMasterIdLst>
  <p:sldIdLst>
    <p:sldId id="355" r:id="rId2"/>
    <p:sldId id="353" r:id="rId3"/>
    <p:sldId id="354" r:id="rId4"/>
    <p:sldId id="356" r:id="rId5"/>
    <p:sldId id="257" r:id="rId6"/>
    <p:sldId id="348" r:id="rId7"/>
    <p:sldId id="265" r:id="rId8"/>
    <p:sldId id="325" r:id="rId9"/>
    <p:sldId id="326" r:id="rId10"/>
    <p:sldId id="327" r:id="rId11"/>
    <p:sldId id="328" r:id="rId12"/>
    <p:sldId id="329" r:id="rId13"/>
    <p:sldId id="340" r:id="rId14"/>
    <p:sldId id="347" r:id="rId15"/>
    <p:sldId id="330" r:id="rId16"/>
    <p:sldId id="331" r:id="rId17"/>
    <p:sldId id="332" r:id="rId18"/>
    <p:sldId id="333" r:id="rId19"/>
    <p:sldId id="334" r:id="rId20"/>
    <p:sldId id="335" r:id="rId21"/>
    <p:sldId id="336" r:id="rId22"/>
    <p:sldId id="337" r:id="rId23"/>
    <p:sldId id="349" r:id="rId24"/>
    <p:sldId id="338" r:id="rId25"/>
    <p:sldId id="339" r:id="rId26"/>
    <p:sldId id="323" r:id="rId27"/>
    <p:sldId id="279" r:id="rId28"/>
    <p:sldId id="350" r:id="rId29"/>
    <p:sldId id="351" r:id="rId30"/>
    <p:sldId id="278" r:id="rId31"/>
  </p:sldIdLst>
  <p:sldSz cx="9144000" cy="6858000" type="screen4x3"/>
  <p:notesSz cx="10021888" cy="688816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6D8CFA49-AD40-4688-B600-28A0EFEF36BA}">
          <p14:sldIdLst>
            <p14:sldId id="355"/>
            <p14:sldId id="353"/>
            <p14:sldId id="354"/>
            <p14:sldId id="356"/>
            <p14:sldId id="257"/>
            <p14:sldId id="348"/>
            <p14:sldId id="265"/>
            <p14:sldId id="325"/>
            <p14:sldId id="326"/>
            <p14:sldId id="327"/>
            <p14:sldId id="328"/>
            <p14:sldId id="329"/>
            <p14:sldId id="340"/>
            <p14:sldId id="347"/>
            <p14:sldId id="330"/>
            <p14:sldId id="331"/>
            <p14:sldId id="332"/>
            <p14:sldId id="333"/>
            <p14:sldId id="334"/>
            <p14:sldId id="335"/>
            <p14:sldId id="336"/>
            <p14:sldId id="337"/>
            <p14:sldId id="349"/>
            <p14:sldId id="338"/>
            <p14:sldId id="339"/>
            <p14:sldId id="323"/>
            <p14:sldId id="279"/>
            <p14:sldId id="350"/>
            <p14:sldId id="351"/>
            <p14:sldId id="27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286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5E0B4"/>
    <a:srgbClr val="E03838"/>
    <a:srgbClr val="00B050"/>
    <a:srgbClr val="16D495"/>
    <a:srgbClr val="C13379"/>
    <a:srgbClr val="FF3399"/>
    <a:srgbClr val="79C5C3"/>
    <a:srgbClr val="FFFFFF"/>
    <a:srgbClr val="EAF5F5"/>
    <a:srgbClr val="B6DE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3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720" y="114"/>
      </p:cViewPr>
      <p:guideLst>
        <p:guide orient="horz" pos="2183"/>
        <p:guide pos="286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968"/>
    </p:cViewPr>
  </p:sorterViewPr>
  <p:notesViewPr>
    <p:cSldViewPr snapToGrid="0">
      <p:cViewPr varScale="1">
        <p:scale>
          <a:sx n="102" d="100"/>
          <a:sy n="102" d="100"/>
        </p:scale>
        <p:origin x="69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342925" cy="346018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77362" y="1"/>
            <a:ext cx="4342925" cy="346018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fld id="{64C53273-724E-4005-937B-2E6598C0000D}" type="datetimeFigureOut">
              <a:rPr lang="ko-KR" altLang="en-US" smtClean="0"/>
              <a:t>2026-01-29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460750" y="860425"/>
            <a:ext cx="3100388" cy="23256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46" tIns="46223" rIns="92446" bIns="46223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1002830" y="3315331"/>
            <a:ext cx="8016229" cy="2711812"/>
          </a:xfrm>
          <a:prstGeom prst="rect">
            <a:avLst/>
          </a:prstGeom>
        </p:spPr>
        <p:txBody>
          <a:bodyPr vert="horz" lIns="92446" tIns="46223" rIns="92446" bIns="46223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6542146"/>
            <a:ext cx="4342925" cy="346017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77362" y="6542146"/>
            <a:ext cx="4342925" cy="346017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E73628DC-A757-4E16-937C-19784AE337E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3928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3628DC-A757-4E16-937C-19784AE337EA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08200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191187"/>
            <a:ext cx="9143999" cy="440575"/>
          </a:xfrm>
          <a:prstGeom prst="rect">
            <a:avLst/>
          </a:prstGeom>
          <a:solidFill>
            <a:srgbClr val="C3E2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1155470" y="191188"/>
            <a:ext cx="4629727" cy="440576"/>
          </a:xfrm>
        </p:spPr>
        <p:txBody>
          <a:bodyPr>
            <a:noAutofit/>
          </a:bodyPr>
          <a:lstStyle>
            <a:lvl1pPr>
              <a:defRPr sz="2000" b="0" baseline="0">
                <a:solidFill>
                  <a:schemeClr val="tx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10" name="타원 9"/>
          <p:cNvSpPr/>
          <p:nvPr userDrawn="1"/>
        </p:nvSpPr>
        <p:spPr>
          <a:xfrm>
            <a:off x="157942" y="0"/>
            <a:ext cx="828000" cy="82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217763" y="57295"/>
            <a:ext cx="708357" cy="708357"/>
          </a:xfrm>
          <a:prstGeom prst="ellipse">
            <a:avLst/>
          </a:prstGeom>
          <a:solidFill>
            <a:srgbClr val="0096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대각선 방향의 모서리가 둥근 사각형 8"/>
          <p:cNvSpPr/>
          <p:nvPr userDrawn="1"/>
        </p:nvSpPr>
        <p:spPr>
          <a:xfrm>
            <a:off x="5727600" y="54000"/>
            <a:ext cx="3358800" cy="464400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EBF6D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1471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>
            <a:spLocks noGrp="1"/>
          </p:cNvSpPr>
          <p:nvPr>
            <p:ph type="title"/>
          </p:nvPr>
        </p:nvSpPr>
        <p:spPr>
          <a:xfrm>
            <a:off x="1155470" y="191188"/>
            <a:ext cx="4629727" cy="440576"/>
          </a:xfrm>
        </p:spPr>
        <p:txBody>
          <a:bodyPr>
            <a:noAutofit/>
          </a:bodyPr>
          <a:lstStyle>
            <a:lvl1pPr>
              <a:defRPr sz="2800"/>
            </a:lvl1pPr>
          </a:lstStyle>
          <a:p>
            <a:endParaRPr lang="ko-KR" altLang="en-US" dirty="0"/>
          </a:p>
        </p:txBody>
      </p:sp>
      <p:grpSp>
        <p:nvGrpSpPr>
          <p:cNvPr id="7" name="그룹 6"/>
          <p:cNvGrpSpPr/>
          <p:nvPr userDrawn="1"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직사각형 7"/>
            <p:cNvSpPr/>
            <p:nvPr/>
          </p:nvSpPr>
          <p:spPr>
            <a:xfrm>
              <a:off x="0" y="0"/>
              <a:ext cx="490663" cy="6858000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/>
                <a:t>C</a:t>
              </a:r>
              <a:endParaRPr lang="ko-KR" altLang="en-US" dirty="0"/>
            </a:p>
          </p:txBody>
        </p:sp>
        <p:sp>
          <p:nvSpPr>
            <p:cNvPr id="9" name="직사각형 8"/>
            <p:cNvSpPr/>
            <p:nvPr/>
          </p:nvSpPr>
          <p:spPr>
            <a:xfrm>
              <a:off x="8653337" y="0"/>
              <a:ext cx="490663" cy="6858000"/>
            </a:xfrm>
            <a:prstGeom prst="rect">
              <a:avLst/>
            </a:prstGeom>
            <a:solidFill>
              <a:srgbClr val="CC66FF">
                <a:alpha val="30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10" name="직선 연결선 9"/>
            <p:cNvCxnSpPr/>
            <p:nvPr/>
          </p:nvCxnSpPr>
          <p:spPr>
            <a:xfrm>
              <a:off x="0" y="1059380"/>
              <a:ext cx="9144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직선 연결선 10"/>
            <p:cNvCxnSpPr/>
            <p:nvPr/>
          </p:nvCxnSpPr>
          <p:spPr>
            <a:xfrm>
              <a:off x="6777449" y="0"/>
              <a:ext cx="0" cy="6858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직선 연결선 11"/>
            <p:cNvCxnSpPr/>
            <p:nvPr/>
          </p:nvCxnSpPr>
          <p:spPr>
            <a:xfrm>
              <a:off x="6626978" y="0"/>
              <a:ext cx="0" cy="6858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그룹 12"/>
          <p:cNvGrpSpPr/>
          <p:nvPr userDrawn="1"/>
        </p:nvGrpSpPr>
        <p:grpSpPr>
          <a:xfrm>
            <a:off x="398065" y="1647703"/>
            <a:ext cx="5805965" cy="1766829"/>
            <a:chOff x="398065" y="1647703"/>
            <a:chExt cx="5805965" cy="1766829"/>
          </a:xfrm>
        </p:grpSpPr>
        <p:cxnSp>
          <p:nvCxnSpPr>
            <p:cNvPr id="14" name="직선 연결선 13"/>
            <p:cNvCxnSpPr/>
            <p:nvPr/>
          </p:nvCxnSpPr>
          <p:spPr>
            <a:xfrm>
              <a:off x="398065" y="1751878"/>
              <a:ext cx="5805965" cy="0"/>
            </a:xfrm>
            <a:prstGeom prst="line">
              <a:avLst/>
            </a:prstGeom>
            <a:ln>
              <a:solidFill>
                <a:srgbClr val="43CD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 14"/>
            <p:cNvCxnSpPr/>
            <p:nvPr/>
          </p:nvCxnSpPr>
          <p:spPr>
            <a:xfrm>
              <a:off x="798652" y="1647703"/>
              <a:ext cx="0" cy="1766829"/>
            </a:xfrm>
            <a:prstGeom prst="line">
              <a:avLst/>
            </a:prstGeom>
            <a:ln>
              <a:solidFill>
                <a:srgbClr val="43CD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연결선 15"/>
            <p:cNvCxnSpPr/>
            <p:nvPr/>
          </p:nvCxnSpPr>
          <p:spPr>
            <a:xfrm>
              <a:off x="4305781" y="1647703"/>
              <a:ext cx="0" cy="1766829"/>
            </a:xfrm>
            <a:prstGeom prst="line">
              <a:avLst/>
            </a:prstGeom>
            <a:ln>
              <a:solidFill>
                <a:srgbClr val="43CD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직사각형 16"/>
          <p:cNvSpPr/>
          <p:nvPr userDrawn="1"/>
        </p:nvSpPr>
        <p:spPr>
          <a:xfrm>
            <a:off x="6777449" y="2413242"/>
            <a:ext cx="1875888" cy="2964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12287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6"/>
          <p:cNvSpPr/>
          <p:nvPr/>
        </p:nvSpPr>
        <p:spPr bwMode="gray">
          <a:xfrm>
            <a:off x="8668512" y="5986021"/>
            <a:ext cx="475487" cy="881406"/>
          </a:xfrm>
          <a:custGeom>
            <a:avLst/>
            <a:gdLst>
              <a:gd name="connsiteX0" fmla="*/ 587828 w 598714"/>
              <a:gd name="connsiteY0" fmla="*/ 0 h 979714"/>
              <a:gd name="connsiteX1" fmla="*/ 598714 w 598714"/>
              <a:gd name="connsiteY1" fmla="*/ 979714 h 979714"/>
              <a:gd name="connsiteX2" fmla="*/ 174171 w 598714"/>
              <a:gd name="connsiteY2" fmla="*/ 968828 h 979714"/>
              <a:gd name="connsiteX3" fmla="*/ 0 w 598714"/>
              <a:gd name="connsiteY3" fmla="*/ 185057 h 979714"/>
              <a:gd name="connsiteX4" fmla="*/ 587828 w 598714"/>
              <a:gd name="connsiteY4" fmla="*/ 0 h 979714"/>
              <a:gd name="connsiteX0" fmla="*/ 595944 w 598714"/>
              <a:gd name="connsiteY0" fmla="*/ 0 h 984674"/>
              <a:gd name="connsiteX1" fmla="*/ 598714 w 598714"/>
              <a:gd name="connsiteY1" fmla="*/ 984674 h 984674"/>
              <a:gd name="connsiteX2" fmla="*/ 174171 w 598714"/>
              <a:gd name="connsiteY2" fmla="*/ 973788 h 984674"/>
              <a:gd name="connsiteX3" fmla="*/ 0 w 598714"/>
              <a:gd name="connsiteY3" fmla="*/ 190017 h 984674"/>
              <a:gd name="connsiteX4" fmla="*/ 595944 w 598714"/>
              <a:gd name="connsiteY4" fmla="*/ 0 h 984674"/>
              <a:gd name="connsiteX0" fmla="*/ 595944 w 598714"/>
              <a:gd name="connsiteY0" fmla="*/ 0 h 987315"/>
              <a:gd name="connsiteX1" fmla="*/ 598714 w 598714"/>
              <a:gd name="connsiteY1" fmla="*/ 984674 h 987315"/>
              <a:gd name="connsiteX2" fmla="*/ 179582 w 598714"/>
              <a:gd name="connsiteY2" fmla="*/ 987315 h 987315"/>
              <a:gd name="connsiteX3" fmla="*/ 0 w 598714"/>
              <a:gd name="connsiteY3" fmla="*/ 190017 h 987315"/>
              <a:gd name="connsiteX4" fmla="*/ 595944 w 598714"/>
              <a:gd name="connsiteY4" fmla="*/ 0 h 987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8714" h="987315">
                <a:moveTo>
                  <a:pt x="595944" y="0"/>
                </a:moveTo>
                <a:cubicBezTo>
                  <a:pt x="596867" y="328225"/>
                  <a:pt x="597791" y="656449"/>
                  <a:pt x="598714" y="984674"/>
                </a:cubicBezTo>
                <a:lnTo>
                  <a:pt x="179582" y="987315"/>
                </a:lnTo>
                <a:lnTo>
                  <a:pt x="0" y="190017"/>
                </a:lnTo>
                <a:lnTo>
                  <a:pt x="59594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 bwMode="gray">
          <a:xfrm>
            <a:off x="8159227" y="4085108"/>
            <a:ext cx="984772" cy="1985754"/>
          </a:xfrm>
          <a:custGeom>
            <a:avLst/>
            <a:gdLst>
              <a:gd name="connsiteX0" fmla="*/ 0 w 1338943"/>
              <a:gd name="connsiteY0" fmla="*/ 206828 h 3298371"/>
              <a:gd name="connsiteX1" fmla="*/ 1338943 w 1338943"/>
              <a:gd name="connsiteY1" fmla="*/ 0 h 3298371"/>
              <a:gd name="connsiteX2" fmla="*/ 1328057 w 1338943"/>
              <a:gd name="connsiteY2" fmla="*/ 3102428 h 3298371"/>
              <a:gd name="connsiteX3" fmla="*/ 718457 w 1338943"/>
              <a:gd name="connsiteY3" fmla="*/ 3298371 h 3298371"/>
              <a:gd name="connsiteX4" fmla="*/ 0 w 1338943"/>
              <a:gd name="connsiteY4" fmla="*/ 206828 h 3298371"/>
              <a:gd name="connsiteX0" fmla="*/ 0 w 1342507"/>
              <a:gd name="connsiteY0" fmla="*/ 206828 h 3298371"/>
              <a:gd name="connsiteX1" fmla="*/ 1338943 w 1342507"/>
              <a:gd name="connsiteY1" fmla="*/ 0 h 3298371"/>
              <a:gd name="connsiteX2" fmla="*/ 1338878 w 1342507"/>
              <a:gd name="connsiteY2" fmla="*/ 3097919 h 3298371"/>
              <a:gd name="connsiteX3" fmla="*/ 718457 w 1342507"/>
              <a:gd name="connsiteY3" fmla="*/ 3298371 h 3298371"/>
              <a:gd name="connsiteX4" fmla="*/ 0 w 1342507"/>
              <a:gd name="connsiteY4" fmla="*/ 206828 h 3298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2507" h="3298371">
                <a:moveTo>
                  <a:pt x="0" y="206828"/>
                </a:moveTo>
                <a:lnTo>
                  <a:pt x="1338943" y="0"/>
                </a:lnTo>
                <a:cubicBezTo>
                  <a:pt x="1335314" y="1034143"/>
                  <a:pt x="1342507" y="2063776"/>
                  <a:pt x="1338878" y="3097919"/>
                </a:cubicBezTo>
                <a:lnTo>
                  <a:pt x="718457" y="3298371"/>
                </a:lnTo>
                <a:lnTo>
                  <a:pt x="0" y="20682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 bwMode="gray">
          <a:xfrm>
            <a:off x="2932642" y="4233983"/>
            <a:ext cx="5792431" cy="2624017"/>
          </a:xfrm>
          <a:custGeom>
            <a:avLst/>
            <a:gdLst>
              <a:gd name="connsiteX0" fmla="*/ 0 w 8632372"/>
              <a:gd name="connsiteY0" fmla="*/ 3940629 h 3940629"/>
              <a:gd name="connsiteX1" fmla="*/ 2732315 w 8632372"/>
              <a:gd name="connsiteY1" fmla="*/ 783772 h 3940629"/>
              <a:gd name="connsiteX2" fmla="*/ 7696200 w 8632372"/>
              <a:gd name="connsiteY2" fmla="*/ 0 h 3940629"/>
              <a:gd name="connsiteX3" fmla="*/ 8632372 w 8632372"/>
              <a:gd name="connsiteY3" fmla="*/ 3940629 h 3940629"/>
              <a:gd name="connsiteX4" fmla="*/ 0 w 8632372"/>
              <a:gd name="connsiteY4" fmla="*/ 3940629 h 3940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32372" h="3940629">
                <a:moveTo>
                  <a:pt x="0" y="3940629"/>
                </a:moveTo>
                <a:lnTo>
                  <a:pt x="2732315" y="783772"/>
                </a:lnTo>
                <a:lnTo>
                  <a:pt x="7696200" y="0"/>
                </a:lnTo>
                <a:lnTo>
                  <a:pt x="8632372" y="3940629"/>
                </a:lnTo>
                <a:lnTo>
                  <a:pt x="0" y="3940629"/>
                </a:lnTo>
                <a:close/>
              </a:path>
            </a:pathLst>
          </a:cu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>
            <a:off x="649224" y="6419088"/>
            <a:ext cx="7845552" cy="365760"/>
          </a:xfr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>
          <a:xfrm>
            <a:off x="4325112" y="6419088"/>
            <a:ext cx="475488" cy="365760"/>
          </a:xfrm>
        </p:spPr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 dirty="0"/>
          </a:p>
        </p:txBody>
      </p:sp>
      <p:sp>
        <p:nvSpPr>
          <p:cNvPr id="9" name="Freeform 8"/>
          <p:cNvSpPr/>
          <p:nvPr/>
        </p:nvSpPr>
        <p:spPr bwMode="gray">
          <a:xfrm>
            <a:off x="1772575" y="0"/>
            <a:ext cx="1310936" cy="1115627"/>
          </a:xfrm>
          <a:custGeom>
            <a:avLst/>
            <a:gdLst>
              <a:gd name="connsiteX0" fmla="*/ 0 w 1310936"/>
              <a:gd name="connsiteY0" fmla="*/ 0 h 1115627"/>
              <a:gd name="connsiteX1" fmla="*/ 435006 w 1310936"/>
              <a:gd name="connsiteY1" fmla="*/ 1115627 h 1115627"/>
              <a:gd name="connsiteX2" fmla="*/ 1310936 w 1310936"/>
              <a:gd name="connsiteY2" fmla="*/ 645111 h 1115627"/>
              <a:gd name="connsiteX3" fmla="*/ 1222159 w 1310936"/>
              <a:gd name="connsiteY3" fmla="*/ 0 h 1115627"/>
              <a:gd name="connsiteX4" fmla="*/ 0 w 1310936"/>
              <a:gd name="connsiteY4" fmla="*/ 0 h 1115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0936" h="1115627">
                <a:moveTo>
                  <a:pt x="0" y="0"/>
                </a:moveTo>
                <a:lnTo>
                  <a:pt x="435006" y="1115627"/>
                </a:lnTo>
                <a:lnTo>
                  <a:pt x="1310936" y="645111"/>
                </a:lnTo>
                <a:lnTo>
                  <a:pt x="122215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 bwMode="gray">
          <a:xfrm>
            <a:off x="-5918" y="0"/>
            <a:ext cx="2019775" cy="1452979"/>
          </a:xfrm>
          <a:custGeom>
            <a:avLst/>
            <a:gdLst>
              <a:gd name="connsiteX0" fmla="*/ 0 w 2013857"/>
              <a:gd name="connsiteY0" fmla="*/ 10886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10886 h 1436914"/>
              <a:gd name="connsiteX0" fmla="*/ 0 w 2013857"/>
              <a:gd name="connsiteY0" fmla="*/ 2008 h 1436914"/>
              <a:gd name="connsiteX1" fmla="*/ 0 w 2013857"/>
              <a:gd name="connsiteY1" fmla="*/ 1436914 h 1436914"/>
              <a:gd name="connsiteX2" fmla="*/ 2013857 w 2013857"/>
              <a:gd name="connsiteY2" fmla="*/ 794657 h 1436914"/>
              <a:gd name="connsiteX3" fmla="*/ 1687286 w 2013857"/>
              <a:gd name="connsiteY3" fmla="*/ 0 h 1436914"/>
              <a:gd name="connsiteX4" fmla="*/ 0 w 2013857"/>
              <a:gd name="connsiteY4" fmla="*/ 2008 h 1436914"/>
              <a:gd name="connsiteX0" fmla="*/ 5918 w 2019775"/>
              <a:gd name="connsiteY0" fmla="*/ 2008 h 1452979"/>
              <a:gd name="connsiteX1" fmla="*/ 5918 w 2019775"/>
              <a:gd name="connsiteY1" fmla="*/ 1436914 h 1452979"/>
              <a:gd name="connsiteX2" fmla="*/ 0 w 2019775"/>
              <a:gd name="connsiteY2" fmla="*/ 1452979 h 1452979"/>
              <a:gd name="connsiteX3" fmla="*/ 2019775 w 2019775"/>
              <a:gd name="connsiteY3" fmla="*/ 794657 h 1452979"/>
              <a:gd name="connsiteX4" fmla="*/ 1693204 w 2019775"/>
              <a:gd name="connsiteY4" fmla="*/ 0 h 1452979"/>
              <a:gd name="connsiteX5" fmla="*/ 5918 w 2019775"/>
              <a:gd name="connsiteY5" fmla="*/ 2008 h 1452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9775" h="1452979">
                <a:moveTo>
                  <a:pt x="5918" y="2008"/>
                </a:moveTo>
                <a:lnTo>
                  <a:pt x="5918" y="1436914"/>
                </a:lnTo>
                <a:lnTo>
                  <a:pt x="0" y="1452979"/>
                </a:lnTo>
                <a:lnTo>
                  <a:pt x="2019775" y="794657"/>
                </a:lnTo>
                <a:lnTo>
                  <a:pt x="1693204" y="0"/>
                </a:lnTo>
                <a:lnTo>
                  <a:pt x="5918" y="200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 bwMode="gray">
          <a:xfrm>
            <a:off x="-3132" y="895611"/>
            <a:ext cx="2156565" cy="1399784"/>
          </a:xfrm>
          <a:custGeom>
            <a:avLst/>
            <a:gdLst>
              <a:gd name="connsiteX0" fmla="*/ 2048006 w 2148214"/>
              <a:gd name="connsiteY0" fmla="*/ 0 h 1399784"/>
              <a:gd name="connsiteX1" fmla="*/ 2148214 w 2148214"/>
              <a:gd name="connsiteY1" fmla="*/ 253652 h 1399784"/>
              <a:gd name="connsiteX2" fmla="*/ 0 w 2148214"/>
              <a:gd name="connsiteY2" fmla="*/ 1399784 h 1399784"/>
              <a:gd name="connsiteX3" fmla="*/ 0 w 2148214"/>
              <a:gd name="connsiteY3" fmla="*/ 676405 h 1399784"/>
              <a:gd name="connsiteX4" fmla="*/ 2048006 w 2148214"/>
              <a:gd name="connsiteY4" fmla="*/ 0 h 1399784"/>
              <a:gd name="connsiteX0" fmla="*/ 2048006 w 2156565"/>
              <a:gd name="connsiteY0" fmla="*/ 0 h 1399784"/>
              <a:gd name="connsiteX1" fmla="*/ 2156565 w 2156565"/>
              <a:gd name="connsiteY1" fmla="*/ 247389 h 1399784"/>
              <a:gd name="connsiteX2" fmla="*/ 0 w 2156565"/>
              <a:gd name="connsiteY2" fmla="*/ 1399784 h 1399784"/>
              <a:gd name="connsiteX3" fmla="*/ 0 w 2156565"/>
              <a:gd name="connsiteY3" fmla="*/ 676405 h 1399784"/>
              <a:gd name="connsiteX4" fmla="*/ 2048006 w 2156565"/>
              <a:gd name="connsiteY4" fmla="*/ 0 h 1399784"/>
              <a:gd name="connsiteX0" fmla="*/ 2060532 w 2156565"/>
              <a:gd name="connsiteY0" fmla="*/ 0 h 1399784"/>
              <a:gd name="connsiteX1" fmla="*/ 2156565 w 2156565"/>
              <a:gd name="connsiteY1" fmla="*/ 247389 h 1399784"/>
              <a:gd name="connsiteX2" fmla="*/ 0 w 2156565"/>
              <a:gd name="connsiteY2" fmla="*/ 1399784 h 1399784"/>
              <a:gd name="connsiteX3" fmla="*/ 0 w 2156565"/>
              <a:gd name="connsiteY3" fmla="*/ 676405 h 1399784"/>
              <a:gd name="connsiteX4" fmla="*/ 2060532 w 2156565"/>
              <a:gd name="connsiteY4" fmla="*/ 0 h 1399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6565" h="1399784">
                <a:moveTo>
                  <a:pt x="2060532" y="0"/>
                </a:moveTo>
                <a:lnTo>
                  <a:pt x="2156565" y="247389"/>
                </a:lnTo>
                <a:lnTo>
                  <a:pt x="0" y="1399784"/>
                </a:lnTo>
                <a:lnTo>
                  <a:pt x="0" y="676405"/>
                </a:lnTo>
                <a:lnTo>
                  <a:pt x="206053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>
          <a:xfrm>
            <a:off x="36576" y="36576"/>
            <a:ext cx="1856232" cy="365760"/>
          </a:xfrm>
        </p:spPr>
        <p:txBody>
          <a:bodyPr/>
          <a:lstStyle/>
          <a:p>
            <a:fld id="{1A93901B-02D2-4CFA-A849-B92C13BB37AD}" type="datetime1">
              <a:rPr lang="ko-KR" altLang="en-US" smtClean="0"/>
              <a:t>2026-01-29</a:t>
            </a:fld>
            <a:endParaRPr lang="ko-KR" altLang="en-US"/>
          </a:p>
        </p:txBody>
      </p:sp>
      <p:sp>
        <p:nvSpPr>
          <p:cNvPr id="18" name="Oval 17"/>
          <p:cNvSpPr/>
          <p:nvPr/>
        </p:nvSpPr>
        <p:spPr bwMode="gray">
          <a:xfrm>
            <a:off x="7589520" y="283464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 bwMode="gray">
          <a:xfrm>
            <a:off x="8046720" y="283464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 bwMode="gray">
          <a:xfrm>
            <a:off x="8503920" y="283464"/>
            <a:ext cx="283464" cy="283464"/>
          </a:xfrm>
          <a:prstGeom prst="ellipse">
            <a:avLst/>
          </a:prstGeom>
          <a:noFill/>
          <a:ln w="57150">
            <a:solidFill>
              <a:schemeClr val="accent6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676656" y="1755648"/>
            <a:ext cx="7772400" cy="1069848"/>
          </a:xfrm>
        </p:spPr>
        <p:txBody>
          <a:bodyPr/>
          <a:lstStyle>
            <a:lvl1pPr algn="l">
              <a:defRPr b="1">
                <a:solidFill>
                  <a:schemeClr val="tx1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676656" y="2834640"/>
            <a:ext cx="6437376" cy="59436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클릭하여 마스터 부제목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8453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 bwMode="gray">
          <a:xfrm>
            <a:off x="-5918" y="0"/>
            <a:ext cx="2404872" cy="1783080"/>
            <a:chOff x="-5918" y="0"/>
            <a:chExt cx="3089429" cy="2295395"/>
          </a:xfrm>
        </p:grpSpPr>
        <p:sp>
          <p:nvSpPr>
            <p:cNvPr id="8" name="Freeform 7"/>
            <p:cNvSpPr/>
            <p:nvPr userDrawn="1"/>
          </p:nvSpPr>
          <p:spPr bwMode="gray">
            <a:xfrm>
              <a:off x="1772575" y="0"/>
              <a:ext cx="1310936" cy="1115627"/>
            </a:xfrm>
            <a:custGeom>
              <a:avLst/>
              <a:gdLst>
                <a:gd name="connsiteX0" fmla="*/ 0 w 1310936"/>
                <a:gd name="connsiteY0" fmla="*/ 0 h 1115627"/>
                <a:gd name="connsiteX1" fmla="*/ 435006 w 1310936"/>
                <a:gd name="connsiteY1" fmla="*/ 1115627 h 1115627"/>
                <a:gd name="connsiteX2" fmla="*/ 1310936 w 1310936"/>
                <a:gd name="connsiteY2" fmla="*/ 645111 h 1115627"/>
                <a:gd name="connsiteX3" fmla="*/ 1222159 w 1310936"/>
                <a:gd name="connsiteY3" fmla="*/ 0 h 1115627"/>
                <a:gd name="connsiteX4" fmla="*/ 0 w 1310936"/>
                <a:gd name="connsiteY4" fmla="*/ 0 h 1115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0936" h="1115627">
                  <a:moveTo>
                    <a:pt x="0" y="0"/>
                  </a:moveTo>
                  <a:lnTo>
                    <a:pt x="435006" y="1115627"/>
                  </a:lnTo>
                  <a:lnTo>
                    <a:pt x="1310936" y="645111"/>
                  </a:lnTo>
                  <a:lnTo>
                    <a:pt x="12221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 userDrawn="1"/>
          </p:nvSpPr>
          <p:spPr bwMode="gray">
            <a:xfrm>
              <a:off x="-5918" y="0"/>
              <a:ext cx="2019775" cy="1452979"/>
            </a:xfrm>
            <a:custGeom>
              <a:avLst/>
              <a:gdLst>
                <a:gd name="connsiteX0" fmla="*/ 0 w 2013857"/>
                <a:gd name="connsiteY0" fmla="*/ 10886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10886 h 1436914"/>
                <a:gd name="connsiteX0" fmla="*/ 0 w 2013857"/>
                <a:gd name="connsiteY0" fmla="*/ 2008 h 1436914"/>
                <a:gd name="connsiteX1" fmla="*/ 0 w 2013857"/>
                <a:gd name="connsiteY1" fmla="*/ 1436914 h 1436914"/>
                <a:gd name="connsiteX2" fmla="*/ 2013857 w 2013857"/>
                <a:gd name="connsiteY2" fmla="*/ 794657 h 1436914"/>
                <a:gd name="connsiteX3" fmla="*/ 1687286 w 2013857"/>
                <a:gd name="connsiteY3" fmla="*/ 0 h 1436914"/>
                <a:gd name="connsiteX4" fmla="*/ 0 w 2013857"/>
                <a:gd name="connsiteY4" fmla="*/ 2008 h 1436914"/>
                <a:gd name="connsiteX0" fmla="*/ 5918 w 2019775"/>
                <a:gd name="connsiteY0" fmla="*/ 2008 h 1452979"/>
                <a:gd name="connsiteX1" fmla="*/ 5918 w 2019775"/>
                <a:gd name="connsiteY1" fmla="*/ 1436914 h 1452979"/>
                <a:gd name="connsiteX2" fmla="*/ 0 w 2019775"/>
                <a:gd name="connsiteY2" fmla="*/ 1452979 h 1452979"/>
                <a:gd name="connsiteX3" fmla="*/ 2019775 w 2019775"/>
                <a:gd name="connsiteY3" fmla="*/ 794657 h 1452979"/>
                <a:gd name="connsiteX4" fmla="*/ 1693204 w 2019775"/>
                <a:gd name="connsiteY4" fmla="*/ 0 h 1452979"/>
                <a:gd name="connsiteX5" fmla="*/ 5918 w 2019775"/>
                <a:gd name="connsiteY5" fmla="*/ 2008 h 145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9775" h="1452979">
                  <a:moveTo>
                    <a:pt x="5918" y="2008"/>
                  </a:moveTo>
                  <a:lnTo>
                    <a:pt x="5918" y="1436914"/>
                  </a:lnTo>
                  <a:lnTo>
                    <a:pt x="0" y="1452979"/>
                  </a:lnTo>
                  <a:lnTo>
                    <a:pt x="2019775" y="794657"/>
                  </a:lnTo>
                  <a:lnTo>
                    <a:pt x="1693204" y="0"/>
                  </a:lnTo>
                  <a:lnTo>
                    <a:pt x="5918" y="200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 userDrawn="1"/>
          </p:nvSpPr>
          <p:spPr bwMode="gray">
            <a:xfrm>
              <a:off x="-3132" y="895611"/>
              <a:ext cx="2156565" cy="1399784"/>
            </a:xfrm>
            <a:custGeom>
              <a:avLst/>
              <a:gdLst>
                <a:gd name="connsiteX0" fmla="*/ 2048006 w 2148214"/>
                <a:gd name="connsiteY0" fmla="*/ 0 h 1399784"/>
                <a:gd name="connsiteX1" fmla="*/ 2148214 w 2148214"/>
                <a:gd name="connsiteY1" fmla="*/ 253652 h 1399784"/>
                <a:gd name="connsiteX2" fmla="*/ 0 w 2148214"/>
                <a:gd name="connsiteY2" fmla="*/ 1399784 h 1399784"/>
                <a:gd name="connsiteX3" fmla="*/ 0 w 2148214"/>
                <a:gd name="connsiteY3" fmla="*/ 676405 h 1399784"/>
                <a:gd name="connsiteX4" fmla="*/ 2048006 w 2148214"/>
                <a:gd name="connsiteY4" fmla="*/ 0 h 1399784"/>
                <a:gd name="connsiteX0" fmla="*/ 2048006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48006 w 2156565"/>
                <a:gd name="connsiteY4" fmla="*/ 0 h 1399784"/>
                <a:gd name="connsiteX0" fmla="*/ 2060532 w 2156565"/>
                <a:gd name="connsiteY0" fmla="*/ 0 h 1399784"/>
                <a:gd name="connsiteX1" fmla="*/ 2156565 w 2156565"/>
                <a:gd name="connsiteY1" fmla="*/ 247389 h 1399784"/>
                <a:gd name="connsiteX2" fmla="*/ 0 w 2156565"/>
                <a:gd name="connsiteY2" fmla="*/ 1399784 h 1399784"/>
                <a:gd name="connsiteX3" fmla="*/ 0 w 2156565"/>
                <a:gd name="connsiteY3" fmla="*/ 676405 h 1399784"/>
                <a:gd name="connsiteX4" fmla="*/ 2060532 w 2156565"/>
                <a:gd name="connsiteY4" fmla="*/ 0 h 1399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6565" h="1399784">
                  <a:moveTo>
                    <a:pt x="2060532" y="0"/>
                  </a:moveTo>
                  <a:lnTo>
                    <a:pt x="2156565" y="247389"/>
                  </a:lnTo>
                  <a:lnTo>
                    <a:pt x="0" y="1399784"/>
                  </a:lnTo>
                  <a:lnTo>
                    <a:pt x="0" y="676405"/>
                  </a:lnTo>
                  <a:lnTo>
                    <a:pt x="206053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3575303" y="411480"/>
            <a:ext cx="5148072" cy="1162050"/>
          </a:xfrm>
        </p:spPr>
        <p:txBody>
          <a:bodyPr anchor="b">
            <a:normAutofit/>
          </a:bodyPr>
          <a:lstStyle>
            <a:lvl1pPr algn="l"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64208"/>
            <a:ext cx="5111750" cy="470001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640080" y="1664208"/>
            <a:ext cx="2825496" cy="4690872"/>
          </a:xfrm>
          <a:solidFill>
            <a:schemeClr val="accent6">
              <a:lumMod val="60000"/>
              <a:lumOff val="40000"/>
            </a:schemeClr>
          </a:solidFill>
          <a:effectLst>
            <a:outerShdw blurRad="50800" dist="38100" dir="5400000" algn="ctr" rotWithShape="0">
              <a:srgbClr val="000000">
                <a:alpha val="40000"/>
              </a:srgbClr>
            </a:outerShdw>
          </a:effectLst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2257" y="6583680"/>
            <a:ext cx="2133600" cy="228600"/>
          </a:xfrm>
        </p:spPr>
        <p:txBody>
          <a:bodyPr/>
          <a:lstStyle/>
          <a:p>
            <a:fld id="{5DFEE6BF-08C6-4ABB-8BE0-4BD74E6085EA}" type="datetime1">
              <a:rPr lang="ko-KR" altLang="en-US" smtClean="0"/>
              <a:t>2026-01-29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19400" y="6583680"/>
            <a:ext cx="5029200" cy="22860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891FB-0427-4B3E-B3CC-7C9743B40EE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1" name="Oval 10"/>
          <p:cNvSpPr/>
          <p:nvPr/>
        </p:nvSpPr>
        <p:spPr bwMode="gray">
          <a:xfrm>
            <a:off x="2258568" y="1161288"/>
            <a:ext cx="283464" cy="283464"/>
          </a:xfrm>
          <a:prstGeom prst="ellipse">
            <a:avLst/>
          </a:prstGeom>
          <a:noFill/>
          <a:ln w="57150">
            <a:solidFill>
              <a:srgbClr val="C1C1C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 bwMode="gray">
          <a:xfrm>
            <a:off x="2715768" y="1161288"/>
            <a:ext cx="283464" cy="283464"/>
          </a:xfrm>
          <a:prstGeom prst="ellipse">
            <a:avLst/>
          </a:prstGeom>
          <a:noFill/>
          <a:ln w="57150">
            <a:solidFill>
              <a:srgbClr val="C1C1C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 bwMode="gray">
          <a:xfrm>
            <a:off x="3172968" y="1161288"/>
            <a:ext cx="283464" cy="283464"/>
          </a:xfrm>
          <a:prstGeom prst="ellipse">
            <a:avLst/>
          </a:prstGeom>
          <a:noFill/>
          <a:ln w="57150">
            <a:solidFill>
              <a:srgbClr val="C1C1C1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1675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1"/>
          <p:cNvSpPr>
            <a:spLocks noGrp="1"/>
          </p:cNvSpPr>
          <p:nvPr>
            <p:ph type="title"/>
          </p:nvPr>
        </p:nvSpPr>
        <p:spPr>
          <a:xfrm>
            <a:off x="1760221" y="263380"/>
            <a:ext cx="7034863" cy="440576"/>
          </a:xfrm>
        </p:spPr>
        <p:txBody>
          <a:bodyPr>
            <a:noAutofit/>
          </a:bodyPr>
          <a:lstStyle>
            <a:lvl1pPr>
              <a:defRPr sz="2000" b="0">
                <a:solidFill>
                  <a:srgbClr val="BB397B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4" name="모서리가 둥근 직사각형 3"/>
          <p:cNvSpPr/>
          <p:nvPr userDrawn="1"/>
        </p:nvSpPr>
        <p:spPr>
          <a:xfrm>
            <a:off x="180474" y="667860"/>
            <a:ext cx="8795084" cy="4499811"/>
          </a:xfrm>
          <a:prstGeom prst="roundRect">
            <a:avLst>
              <a:gd name="adj" fmla="val 4635"/>
            </a:avLst>
          </a:prstGeom>
          <a:noFill/>
          <a:ln w="38100">
            <a:solidFill>
              <a:srgbClr val="CC72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 smtClean="0"/>
              <a:t>ㅋ</a:t>
            </a:r>
            <a:endParaRPr lang="ko-KR" altLang="en-US" dirty="0"/>
          </a:p>
        </p:txBody>
      </p:sp>
      <p:sp>
        <p:nvSpPr>
          <p:cNvPr id="5" name="직사각형 4"/>
          <p:cNvSpPr/>
          <p:nvPr userDrawn="1"/>
        </p:nvSpPr>
        <p:spPr>
          <a:xfrm>
            <a:off x="1" y="956618"/>
            <a:ext cx="9144000" cy="4710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/>
          <p:cNvSpPr/>
          <p:nvPr userDrawn="1"/>
        </p:nvSpPr>
        <p:spPr>
          <a:xfrm>
            <a:off x="12031" y="411472"/>
            <a:ext cx="457201" cy="6920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732"/>
            <a:ext cx="1896315" cy="906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982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 userDrawn="1"/>
        </p:nvSpPr>
        <p:spPr>
          <a:xfrm>
            <a:off x="0" y="191187"/>
            <a:ext cx="9143999" cy="44057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제목 1"/>
          <p:cNvSpPr>
            <a:spLocks noGrp="1"/>
          </p:cNvSpPr>
          <p:nvPr>
            <p:ph type="title"/>
          </p:nvPr>
        </p:nvSpPr>
        <p:spPr>
          <a:xfrm>
            <a:off x="1155470" y="191188"/>
            <a:ext cx="4629727" cy="440576"/>
          </a:xfrm>
        </p:spPr>
        <p:txBody>
          <a:bodyPr>
            <a:noAutofit/>
          </a:bodyPr>
          <a:lstStyle>
            <a:lvl1pPr>
              <a:defRPr sz="2000" b="0" baseline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grpSp>
        <p:nvGrpSpPr>
          <p:cNvPr id="3" name="그룹 2"/>
          <p:cNvGrpSpPr/>
          <p:nvPr userDrawn="1"/>
        </p:nvGrpSpPr>
        <p:grpSpPr>
          <a:xfrm>
            <a:off x="244336" y="339091"/>
            <a:ext cx="666799" cy="154379"/>
            <a:chOff x="130629" y="509636"/>
            <a:chExt cx="666799" cy="154379"/>
          </a:xfrm>
        </p:grpSpPr>
        <p:sp>
          <p:nvSpPr>
            <p:cNvPr id="2" name="타원 1"/>
            <p:cNvSpPr/>
            <p:nvPr userDrawn="1"/>
          </p:nvSpPr>
          <p:spPr>
            <a:xfrm>
              <a:off x="130629" y="509636"/>
              <a:ext cx="154379" cy="154379"/>
            </a:xfrm>
            <a:prstGeom prst="ellipse">
              <a:avLst/>
            </a:prstGeom>
            <a:solidFill>
              <a:srgbClr val="EFF8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643049" y="509636"/>
              <a:ext cx="154379" cy="154379"/>
            </a:xfrm>
            <a:prstGeom prst="ellipse">
              <a:avLst/>
            </a:prstGeom>
            <a:solidFill>
              <a:srgbClr val="EFF8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384470" y="509636"/>
              <a:ext cx="154379" cy="154379"/>
            </a:xfrm>
            <a:prstGeom prst="ellipse">
              <a:avLst/>
            </a:prstGeom>
            <a:solidFill>
              <a:srgbClr val="EFF8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407847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rgbClr val="DBEB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/>
          <p:cNvSpPr/>
          <p:nvPr userDrawn="1"/>
        </p:nvSpPr>
        <p:spPr>
          <a:xfrm>
            <a:off x="0" y="-4160"/>
            <a:ext cx="9210502" cy="5777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3" name="그룹 12"/>
          <p:cNvGrpSpPr/>
          <p:nvPr userDrawn="1"/>
        </p:nvGrpSpPr>
        <p:grpSpPr>
          <a:xfrm>
            <a:off x="96629" y="-4160"/>
            <a:ext cx="1510838" cy="1155469"/>
            <a:chOff x="96629" y="-4160"/>
            <a:chExt cx="1510838" cy="1155469"/>
          </a:xfrm>
        </p:grpSpPr>
        <p:sp>
          <p:nvSpPr>
            <p:cNvPr id="12" name="타원 11"/>
            <p:cNvSpPr/>
            <p:nvPr userDrawn="1"/>
          </p:nvSpPr>
          <p:spPr>
            <a:xfrm>
              <a:off x="524664" y="340821"/>
              <a:ext cx="781396" cy="67332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8" name="그룹 7"/>
            <p:cNvGrpSpPr/>
            <p:nvPr userDrawn="1"/>
          </p:nvGrpSpPr>
          <p:grpSpPr>
            <a:xfrm>
              <a:off x="96629" y="-4160"/>
              <a:ext cx="1510838" cy="1155469"/>
              <a:chOff x="120605" y="-4160"/>
              <a:chExt cx="1510838" cy="1155469"/>
            </a:xfrm>
          </p:grpSpPr>
          <p:pic>
            <p:nvPicPr>
              <p:cNvPr id="7" name="그림 6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528" t="34714" r="66166" b="50440"/>
              <a:stretch/>
            </p:blipFill>
            <p:spPr>
              <a:xfrm>
                <a:off x="415637" y="-4160"/>
                <a:ext cx="216131" cy="344981"/>
              </a:xfrm>
              <a:prstGeom prst="rect">
                <a:avLst/>
              </a:prstGeom>
            </p:spPr>
          </p:pic>
          <p:pic>
            <p:nvPicPr>
              <p:cNvPr id="6" name="그림 5"/>
              <p:cNvPicPr>
                <a:picLocks noChangeAspect="1"/>
              </p:cNvPicPr>
              <p:nvPr userDrawn="1"/>
            </p:nvPicPr>
            <p:blipFill>
              <a:blip r:embed="rId3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0605" y="199501"/>
                <a:ext cx="1510838" cy="951808"/>
              </a:xfrm>
              <a:prstGeom prst="rect">
                <a:avLst/>
              </a:prstGeom>
            </p:spPr>
          </p:pic>
        </p:grpSp>
      </p:grpSp>
      <p:sp>
        <p:nvSpPr>
          <p:cNvPr id="9" name="제목 1"/>
          <p:cNvSpPr>
            <a:spLocks noGrp="1"/>
          </p:cNvSpPr>
          <p:nvPr>
            <p:ph type="title"/>
          </p:nvPr>
        </p:nvSpPr>
        <p:spPr>
          <a:xfrm>
            <a:off x="1704095" y="573571"/>
            <a:ext cx="4629727" cy="440576"/>
          </a:xfrm>
        </p:spPr>
        <p:txBody>
          <a:bodyPr>
            <a:noAutofit/>
          </a:bodyPr>
          <a:lstStyle>
            <a:lvl1pPr>
              <a:defRPr sz="2000" b="1">
                <a:solidFill>
                  <a:schemeClr val="accent5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2772180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 userDrawn="1"/>
        </p:nvSpPr>
        <p:spPr>
          <a:xfrm>
            <a:off x="-9" y="198413"/>
            <a:ext cx="9144000" cy="87988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9371" y1="69329" x2="49371" y2="69329"/>
                        <a14:foregroundMark x1="73270" y1="61022" x2="73270" y2="61022"/>
                        <a14:backgroundMark x1="5031" y1="0" x2="5031" y2="0"/>
                        <a14:backgroundMark x1="97484" y1="1917" x2="97484" y2="1917"/>
                        <a14:backgroundMark x1="19182" y1="95847" x2="19182" y2="95847"/>
                        <a14:backgroundMark x1="91509" y1="92652" x2="91509" y2="92652"/>
                        <a14:backgroundMark x1="91509" y1="20447" x2="91509" y2="204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3" y="68326"/>
            <a:ext cx="1137882" cy="1122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521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그룹 14"/>
          <p:cNvGrpSpPr/>
          <p:nvPr userDrawn="1"/>
        </p:nvGrpSpPr>
        <p:grpSpPr>
          <a:xfrm>
            <a:off x="-1" y="280476"/>
            <a:ext cx="5785197" cy="440964"/>
            <a:chOff x="0" y="189036"/>
            <a:chExt cx="5669280" cy="440964"/>
          </a:xfrm>
          <a:solidFill>
            <a:srgbClr val="FF99CC"/>
          </a:solidFill>
        </p:grpSpPr>
        <p:sp>
          <p:nvSpPr>
            <p:cNvPr id="16" name="직사각형 15"/>
            <p:cNvSpPr/>
            <p:nvPr userDrawn="1"/>
          </p:nvSpPr>
          <p:spPr>
            <a:xfrm>
              <a:off x="0" y="190800"/>
              <a:ext cx="5403273" cy="439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평행 사변형 16"/>
            <p:cNvSpPr/>
            <p:nvPr userDrawn="1"/>
          </p:nvSpPr>
          <p:spPr>
            <a:xfrm>
              <a:off x="0" y="189036"/>
              <a:ext cx="5669280" cy="440964"/>
            </a:xfrm>
            <a:prstGeom prst="parallelogram">
              <a:avLst>
                <a:gd name="adj" fmla="val 6458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8" name="그룹 7"/>
          <p:cNvGrpSpPr/>
          <p:nvPr userDrawn="1"/>
        </p:nvGrpSpPr>
        <p:grpSpPr>
          <a:xfrm>
            <a:off x="0" y="189036"/>
            <a:ext cx="5669280" cy="440964"/>
            <a:chOff x="0" y="189036"/>
            <a:chExt cx="5669280" cy="440964"/>
          </a:xfrm>
        </p:grpSpPr>
        <p:sp>
          <p:nvSpPr>
            <p:cNvPr id="6" name="직사각형 5"/>
            <p:cNvSpPr/>
            <p:nvPr userDrawn="1"/>
          </p:nvSpPr>
          <p:spPr>
            <a:xfrm>
              <a:off x="0" y="190800"/>
              <a:ext cx="5403273" cy="439200"/>
            </a:xfrm>
            <a:prstGeom prst="rect">
              <a:avLst/>
            </a:prstGeom>
            <a:solidFill>
              <a:srgbClr val="FF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평행 사변형 6"/>
            <p:cNvSpPr/>
            <p:nvPr userDrawn="1"/>
          </p:nvSpPr>
          <p:spPr>
            <a:xfrm>
              <a:off x="0" y="189036"/>
              <a:ext cx="5669280" cy="440964"/>
            </a:xfrm>
            <a:prstGeom prst="parallelogram">
              <a:avLst>
                <a:gd name="adj" fmla="val 64588"/>
              </a:avLst>
            </a:prstGeom>
            <a:solidFill>
              <a:srgbClr val="FF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1" name="제목 1"/>
          <p:cNvSpPr>
            <a:spLocks noGrp="1"/>
          </p:cNvSpPr>
          <p:nvPr>
            <p:ph type="title"/>
          </p:nvPr>
        </p:nvSpPr>
        <p:spPr>
          <a:xfrm>
            <a:off x="1155470" y="191188"/>
            <a:ext cx="4629727" cy="440576"/>
          </a:xfrm>
        </p:spPr>
        <p:txBody>
          <a:bodyPr>
            <a:noAutofit/>
          </a:bodyPr>
          <a:lstStyle>
            <a:lvl1pPr>
              <a:defRPr sz="2000" b="0" baseline="0">
                <a:solidFill>
                  <a:schemeClr val="accent4">
                    <a:lumMod val="20000"/>
                    <a:lumOff val="8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266006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그림 2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12422" b="49224"/>
          <a:stretch/>
        </p:blipFill>
        <p:spPr>
          <a:xfrm flipV="1">
            <a:off x="1446416" y="493468"/>
            <a:ext cx="450892" cy="225977"/>
          </a:xfrm>
          <a:prstGeom prst="rect">
            <a:avLst/>
          </a:prstGeom>
        </p:spPr>
      </p:pic>
      <p:pic>
        <p:nvPicPr>
          <p:cNvPr id="31" name="그림 3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12422" b="49224"/>
          <a:stretch/>
        </p:blipFill>
        <p:spPr>
          <a:xfrm flipV="1">
            <a:off x="1446416" y="493468"/>
            <a:ext cx="450892" cy="225977"/>
          </a:xfrm>
          <a:prstGeom prst="rect">
            <a:avLst/>
          </a:prstGeom>
        </p:spPr>
      </p:pic>
      <p:pic>
        <p:nvPicPr>
          <p:cNvPr id="36" name="그림 3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12422" b="49224"/>
          <a:stretch/>
        </p:blipFill>
        <p:spPr>
          <a:xfrm flipV="1">
            <a:off x="1446416" y="493468"/>
            <a:ext cx="450892" cy="225977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17" y="22805"/>
            <a:ext cx="2272104" cy="697062"/>
          </a:xfrm>
          <a:prstGeom prst="rect">
            <a:avLst/>
          </a:prstGeom>
        </p:spPr>
      </p:pic>
      <p:sp>
        <p:nvSpPr>
          <p:cNvPr id="39" name="직사각형 38"/>
          <p:cNvSpPr/>
          <p:nvPr userDrawn="1"/>
        </p:nvSpPr>
        <p:spPr>
          <a:xfrm>
            <a:off x="0" y="631371"/>
            <a:ext cx="9144000" cy="6226629"/>
          </a:xfrm>
          <a:prstGeom prst="rect">
            <a:avLst/>
          </a:prstGeom>
          <a:solidFill>
            <a:srgbClr val="B5E1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양쪽 모서리가 둥근 사각형 39"/>
          <p:cNvSpPr/>
          <p:nvPr userDrawn="1"/>
        </p:nvSpPr>
        <p:spPr>
          <a:xfrm flipV="1">
            <a:off x="398715" y="631371"/>
            <a:ext cx="8353399" cy="5715000"/>
          </a:xfrm>
          <a:prstGeom prst="round2SameRect">
            <a:avLst>
              <a:gd name="adj1" fmla="val 3893"/>
              <a:gd name="adj2" fmla="val 0"/>
            </a:avLst>
          </a:prstGeom>
          <a:solidFill>
            <a:srgbClr val="F8F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6787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664" y="1170524"/>
            <a:ext cx="8162673" cy="4940103"/>
          </a:xfrm>
          <a:prstGeom prst="rect">
            <a:avLst/>
          </a:prstGeom>
        </p:spPr>
      </p:pic>
      <p:sp>
        <p:nvSpPr>
          <p:cNvPr id="32" name="제목 1"/>
          <p:cNvSpPr>
            <a:spLocks noGrp="1"/>
          </p:cNvSpPr>
          <p:nvPr>
            <p:ph type="title"/>
          </p:nvPr>
        </p:nvSpPr>
        <p:spPr>
          <a:xfrm>
            <a:off x="1155470" y="191188"/>
            <a:ext cx="4629727" cy="440576"/>
          </a:xfrm>
        </p:spPr>
        <p:txBody>
          <a:bodyPr>
            <a:noAutofit/>
          </a:bodyPr>
          <a:lstStyle>
            <a:lvl1pPr>
              <a:defRPr sz="2000" b="0" baseline="0">
                <a:solidFill>
                  <a:schemeClr val="tx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6105925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제목 1"/>
          <p:cNvSpPr>
            <a:spLocks noGrp="1"/>
          </p:cNvSpPr>
          <p:nvPr>
            <p:ph type="title"/>
          </p:nvPr>
        </p:nvSpPr>
        <p:spPr>
          <a:xfrm>
            <a:off x="790768" y="130635"/>
            <a:ext cx="8353235" cy="586655"/>
          </a:xfrm>
        </p:spPr>
        <p:txBody>
          <a:bodyPr>
            <a:normAutofit/>
          </a:bodyPr>
          <a:lstStyle/>
          <a:p>
            <a:endParaRPr lang="ko-KR" altLang="en-US"/>
          </a:p>
        </p:txBody>
      </p:sp>
      <p:cxnSp>
        <p:nvCxnSpPr>
          <p:cNvPr id="29" name="직선 연결선 28"/>
          <p:cNvCxnSpPr/>
          <p:nvPr userDrawn="1"/>
        </p:nvCxnSpPr>
        <p:spPr>
          <a:xfrm>
            <a:off x="0" y="304371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직선 연결선 29"/>
          <p:cNvCxnSpPr/>
          <p:nvPr userDrawn="1"/>
        </p:nvCxnSpPr>
        <p:spPr>
          <a:xfrm>
            <a:off x="0" y="421817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/>
          <p:cNvCxnSpPr/>
          <p:nvPr userDrawn="1"/>
        </p:nvCxnSpPr>
        <p:spPr>
          <a:xfrm>
            <a:off x="0" y="6649390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그룹 31"/>
          <p:cNvGrpSpPr/>
          <p:nvPr userDrawn="1"/>
        </p:nvGrpSpPr>
        <p:grpSpPr>
          <a:xfrm>
            <a:off x="0" y="4846053"/>
            <a:ext cx="9144000" cy="1518905"/>
            <a:chOff x="0" y="2660997"/>
            <a:chExt cx="9144000" cy="1518905"/>
          </a:xfrm>
        </p:grpSpPr>
        <p:cxnSp>
          <p:nvCxnSpPr>
            <p:cNvPr id="33" name="직선 연결선 32"/>
            <p:cNvCxnSpPr/>
            <p:nvPr/>
          </p:nvCxnSpPr>
          <p:spPr>
            <a:xfrm>
              <a:off x="0" y="2660997"/>
              <a:ext cx="9144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직선 연결선 33"/>
            <p:cNvCxnSpPr/>
            <p:nvPr/>
          </p:nvCxnSpPr>
          <p:spPr>
            <a:xfrm>
              <a:off x="0" y="3017257"/>
              <a:ext cx="9144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직선 연결선 34"/>
            <p:cNvCxnSpPr/>
            <p:nvPr/>
          </p:nvCxnSpPr>
          <p:spPr>
            <a:xfrm>
              <a:off x="0" y="3516021"/>
              <a:ext cx="9144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직선 연결선 35"/>
            <p:cNvCxnSpPr/>
            <p:nvPr/>
          </p:nvCxnSpPr>
          <p:spPr>
            <a:xfrm>
              <a:off x="0" y="4179902"/>
              <a:ext cx="9144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641430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F9E5B1-772A-4F2F-9FE3-082999857987}" type="datetime1">
              <a:rPr lang="ko-KR" altLang="en-US" smtClean="0"/>
              <a:t>2026-01-29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F19992-8684-49E4-8F9A-B30AC634BA9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0031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1" r:id="rId2"/>
    <p:sldLayoutId id="2147483688" r:id="rId3"/>
    <p:sldLayoutId id="2147483696" r:id="rId4"/>
    <p:sldLayoutId id="2147483702" r:id="rId5"/>
    <p:sldLayoutId id="2147483694" r:id="rId6"/>
    <p:sldLayoutId id="2147483698" r:id="rId7"/>
    <p:sldLayoutId id="2147483684" r:id="rId8"/>
    <p:sldLayoutId id="2147483697" r:id="rId9"/>
    <p:sldLayoutId id="2147483700" r:id="rId10"/>
    <p:sldLayoutId id="2147483703" r:id="rId11"/>
    <p:sldLayoutId id="2147483704" r:id="rId12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8.png"/><Relationship Id="rId7" Type="http://schemas.microsoft.com/office/2007/relationships/hdphoto" Target="../media/hdphoto3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microsoft.com/office/2007/relationships/hdphoto" Target="../media/hdphoto2.wdp"/><Relationship Id="rId9" Type="http://schemas.openxmlformats.org/officeDocument/2006/relationships/image" Target="../media/image1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817" y="3562350"/>
            <a:ext cx="2310041" cy="2081575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932" y="1520837"/>
            <a:ext cx="1683867" cy="1037501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99873">
                        <a14:foregroundMark x1="65903" y1="33251" x2="65903" y2="33251"/>
                        <a14:foregroundMark x1="56870" y1="42892" x2="56870" y2="42892"/>
                        <a14:foregroundMark x1="26718" y1="44870" x2="26718" y2="44870"/>
                        <a14:foregroundMark x1="26209" y1="55871" x2="26209" y2="55871"/>
                        <a14:foregroundMark x1="29262" y1="67244" x2="29262" y2="67244"/>
                        <a14:foregroundMark x1="48092" y1="56366" x2="48092" y2="56366"/>
                        <a14:foregroundMark x1="39822" y1="75155" x2="39822" y2="75155"/>
                        <a14:foregroundMark x1="30662" y1="79357" x2="30662" y2="79357"/>
                        <a14:foregroundMark x1="59033" y1="69592" x2="59033" y2="69592"/>
                        <a14:foregroundMark x1="56616" y1="78492" x2="56616" y2="78492"/>
                        <a14:foregroundMark x1="72901" y1="91842" x2="72901" y2="9184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3452" y="0"/>
            <a:ext cx="3794222" cy="390525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DE9C3242-2B11-E07D-1BF6-721C0F3519E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6" y="6498142"/>
            <a:ext cx="1019174" cy="359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725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391667" y="911561"/>
            <a:ext cx="8221110" cy="1915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lang="ko-KR" altLang="en-US" sz="1500" b="1" dirty="0" smtClean="0">
                <a:solidFill>
                  <a:srgbClr val="009644"/>
                </a:solidFill>
                <a:latin typeface="+mj-ea"/>
                <a:ea typeface="+mj-ea"/>
                <a:cs typeface="Arial"/>
                <a:sym typeface="Arial"/>
              </a:rPr>
              <a:t>② 블루투스</a:t>
            </a:r>
            <a:r>
              <a:rPr lang="en-US" altLang="ko-KR" sz="1500" b="1" dirty="0">
                <a:solidFill>
                  <a:srgbClr val="009644"/>
                </a:solidFill>
                <a:latin typeface="+mj-ea"/>
                <a:ea typeface="+mj-ea"/>
                <a:cs typeface="Arial"/>
                <a:sym typeface="Arial"/>
              </a:rPr>
              <a:t>(Bluetooth)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블루투스</a:t>
            </a:r>
            <a:r>
              <a:rPr lang="en-US" altLang="ko-KR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*</a:t>
            </a: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는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노트북과 무선 마우스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스마트폰과 무선 이어폰 등 서로 다른 기능을 하는 장치를 연결하기 위해 고안된 정보 통신 기술이다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데이터 전송 전에 두 기기를 연결하는 </a:t>
            </a:r>
            <a:r>
              <a:rPr lang="ko-KR" altLang="en-US" sz="1600" dirty="0" err="1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페어링</a:t>
            </a:r>
            <a:r>
              <a:rPr lang="en-US" altLang="ko-KR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*</a:t>
            </a: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과정이 필요하며 한 번에 여러 개의 기기를 연결할 수 있다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최신 버전은 전송 속도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전력 효율 등 다양한 측면에서 개선된 성능을 보이고 있다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  <a:endParaRPr lang="en-US" altLang="ko-KR" sz="1600" b="1" dirty="0">
              <a:solidFill>
                <a:srgbClr val="009644"/>
              </a:solidFill>
              <a:latin typeface="+mj-ea"/>
              <a:ea typeface="+mj-ea"/>
              <a:cs typeface="Arial"/>
              <a:sym typeface="Arial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b="1" dirty="0">
                <a:latin typeface="+mj-ea"/>
                <a:ea typeface="+mj-ea"/>
              </a:rPr>
              <a:t>무선 네트워크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28483" y="6007292"/>
            <a:ext cx="4425469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ko-KR" sz="900" dirty="0" smtClean="0">
                <a:solidFill>
                  <a:srgbClr val="7030A0"/>
                </a:solidFill>
                <a:latin typeface="+mj-ea"/>
                <a:ea typeface="+mj-ea"/>
              </a:rPr>
              <a:t>*</a:t>
            </a:r>
            <a:r>
              <a:rPr lang="ko-KR" altLang="en-US" sz="900" b="1" dirty="0" smtClean="0">
                <a:solidFill>
                  <a:srgbClr val="7030A0"/>
                </a:solidFill>
                <a:latin typeface="+mj-ea"/>
                <a:ea typeface="+mj-ea"/>
              </a:rPr>
              <a:t>블루투스의 </a:t>
            </a:r>
            <a:r>
              <a:rPr lang="ko-KR" altLang="en-US" sz="900" b="1" dirty="0">
                <a:solidFill>
                  <a:srgbClr val="7030A0"/>
                </a:solidFill>
                <a:latin typeface="+mj-ea"/>
                <a:ea typeface="+mj-ea"/>
              </a:rPr>
              <a:t>어원</a:t>
            </a:r>
            <a:endParaRPr lang="en-US" altLang="ko-KR" sz="900" b="1" dirty="0">
              <a:solidFill>
                <a:srgbClr val="7030A0"/>
              </a:solidFill>
              <a:latin typeface="+mj-ea"/>
              <a:ea typeface="+mj-ea"/>
            </a:endParaRPr>
          </a:p>
          <a:p>
            <a:pPr lvl="0" algn="just">
              <a:lnSpc>
                <a:spcPct val="150000"/>
              </a:lnSpc>
            </a:pPr>
            <a:r>
              <a:rPr lang="en-US" altLang="ko-KR" sz="900" dirty="0">
                <a:latin typeface="+mj-ea"/>
                <a:ea typeface="+mj-ea"/>
              </a:rPr>
              <a:t>10</a:t>
            </a:r>
            <a:r>
              <a:rPr lang="ko-KR" altLang="en-US" sz="900" dirty="0">
                <a:latin typeface="+mj-ea"/>
                <a:ea typeface="+mj-ea"/>
              </a:rPr>
              <a:t>세기경 스칸디나비아 지역을 통일한 국왕의 별명</a:t>
            </a:r>
            <a:r>
              <a:rPr lang="en-US" altLang="ko-KR" sz="900" dirty="0">
                <a:latin typeface="+mj-ea"/>
                <a:ea typeface="+mj-ea"/>
              </a:rPr>
              <a:t>(</a:t>
            </a:r>
            <a:r>
              <a:rPr lang="en-US" altLang="ko-KR" sz="900" dirty="0" err="1">
                <a:latin typeface="+mj-ea"/>
                <a:ea typeface="+mj-ea"/>
              </a:rPr>
              <a:t>bluetooth</a:t>
            </a:r>
            <a:r>
              <a:rPr lang="en-US" altLang="ko-KR" sz="900" dirty="0">
                <a:latin typeface="+mj-ea"/>
                <a:ea typeface="+mj-ea"/>
              </a:rPr>
              <a:t>)</a:t>
            </a:r>
            <a:r>
              <a:rPr lang="ko-KR" altLang="en-US" sz="900" dirty="0">
                <a:latin typeface="+mj-ea"/>
                <a:ea typeface="+mj-ea"/>
              </a:rPr>
              <a:t>에서 기원한 것으로</a:t>
            </a:r>
            <a:r>
              <a:rPr lang="en-US" altLang="ko-KR" sz="900" dirty="0">
                <a:latin typeface="+mj-ea"/>
                <a:ea typeface="+mj-ea"/>
              </a:rPr>
              <a:t>, </a:t>
            </a:r>
            <a:r>
              <a:rPr lang="ko-KR" altLang="en-US" sz="900" dirty="0">
                <a:latin typeface="+mj-ea"/>
                <a:ea typeface="+mj-ea"/>
              </a:rPr>
              <a:t>무선 통신 기술 규격을 통일하겠다는 의미에서 ‘</a:t>
            </a:r>
            <a:r>
              <a:rPr lang="ko-KR" altLang="en-US" sz="900" dirty="0" err="1">
                <a:latin typeface="+mj-ea"/>
                <a:ea typeface="+mj-ea"/>
              </a:rPr>
              <a:t>블루투스’라고</a:t>
            </a:r>
            <a:r>
              <a:rPr lang="ko-KR" altLang="en-US" sz="900" dirty="0">
                <a:latin typeface="+mj-ea"/>
                <a:ea typeface="+mj-ea"/>
              </a:rPr>
              <a:t> 지었다고 한다</a:t>
            </a:r>
            <a:r>
              <a:rPr lang="en-US" altLang="ko-KR" sz="900" dirty="0">
                <a:latin typeface="+mj-ea"/>
                <a:ea typeface="+mj-ea"/>
              </a:rPr>
              <a:t>.</a:t>
            </a:r>
            <a:endParaRPr lang="en-US" altLang="ko-KR" sz="900" dirty="0">
              <a:solidFill>
                <a:schemeClr val="dk1"/>
              </a:solidFill>
              <a:latin typeface="+mj-ea"/>
              <a:ea typeface="+mj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128859" y="6007292"/>
            <a:ext cx="333587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ko-KR" sz="900" dirty="0" smtClean="0">
                <a:solidFill>
                  <a:srgbClr val="7030A0"/>
                </a:solidFill>
                <a:latin typeface="+mj-ea"/>
                <a:ea typeface="+mj-ea"/>
              </a:rPr>
              <a:t>*</a:t>
            </a:r>
            <a:r>
              <a:rPr lang="ko-KR" altLang="en-US" sz="900" b="1" dirty="0" err="1" smtClean="0">
                <a:solidFill>
                  <a:srgbClr val="7030A0"/>
                </a:solidFill>
                <a:latin typeface="+mj-ea"/>
                <a:ea typeface="+mj-ea"/>
              </a:rPr>
              <a:t>페어링</a:t>
            </a:r>
            <a:r>
              <a:rPr lang="en-US" altLang="ko-KR" sz="900" b="1" dirty="0" smtClean="0">
                <a:solidFill>
                  <a:srgbClr val="7030A0"/>
                </a:solidFill>
                <a:latin typeface="+mj-ea"/>
                <a:ea typeface="+mj-ea"/>
              </a:rPr>
              <a:t>(</a:t>
            </a:r>
            <a:r>
              <a:rPr lang="en-US" altLang="ko-KR" sz="900" b="1" dirty="0">
                <a:solidFill>
                  <a:srgbClr val="7030A0"/>
                </a:solidFill>
                <a:latin typeface="+mj-ea"/>
                <a:ea typeface="+mj-ea"/>
              </a:rPr>
              <a:t>Pairing)</a:t>
            </a:r>
          </a:p>
          <a:p>
            <a:pPr lvl="0" algn="just">
              <a:lnSpc>
                <a:spcPct val="150000"/>
              </a:lnSpc>
            </a:pPr>
            <a:r>
              <a:rPr lang="ko-KR" altLang="en-US" sz="900" dirty="0">
                <a:latin typeface="+mj-ea"/>
                <a:ea typeface="+mj-ea"/>
              </a:rPr>
              <a:t>블루투스 기기를 서로 연결하는 초기 인증 과정을 의미한다</a:t>
            </a:r>
            <a:r>
              <a:rPr lang="en-US" altLang="ko-KR" sz="900" dirty="0">
                <a:latin typeface="+mj-ea"/>
                <a:ea typeface="+mj-ea"/>
              </a:rPr>
              <a:t>.</a:t>
            </a:r>
            <a:endParaRPr lang="ko-KR" altLang="en-US" sz="900" dirty="0">
              <a:latin typeface="+mj-ea"/>
              <a:ea typeface="+mj-ea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CE288281-0734-97D8-130C-02BAAFC132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7687" y="2736782"/>
            <a:ext cx="5359400" cy="306119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id="{9CFC66A6-565C-9F92-F59D-A9286E237704}"/>
              </a:ext>
            </a:extLst>
          </p:cNvPr>
          <p:cNvGrpSpPr/>
          <p:nvPr/>
        </p:nvGrpSpPr>
        <p:grpSpPr>
          <a:xfrm>
            <a:off x="3667486" y="5659472"/>
            <a:ext cx="2210310" cy="276999"/>
            <a:chOff x="1383349" y="6006886"/>
            <a:chExt cx="2210310" cy="276999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51B2DAD-EC6C-6A5B-5B15-6D62CBB3A6DB}"/>
                </a:ext>
              </a:extLst>
            </p:cNvPr>
            <p:cNvSpPr txBox="1"/>
            <p:nvPr/>
          </p:nvSpPr>
          <p:spPr>
            <a:xfrm>
              <a:off x="1545972" y="6006886"/>
              <a:ext cx="2047687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ko-KR" altLang="en-US" sz="1200" dirty="0">
                  <a:latin typeface="+mj-ea"/>
                  <a:ea typeface="+mj-ea"/>
                  <a:cs typeface="Arial" panose="020B0604020202020204" pitchFamily="34" charset="0"/>
                </a:rPr>
                <a:t>블루투스</a:t>
              </a:r>
              <a:r>
                <a:rPr lang="ko-KR" altLang="en-US" sz="1200" dirty="0">
                  <a:latin typeface="+mj-ea"/>
                  <a:ea typeface="+mj-ea"/>
                </a:rPr>
                <a:t> </a:t>
              </a:r>
              <a:r>
                <a:rPr lang="ko-KR" altLang="en-US" sz="1200" dirty="0">
                  <a:latin typeface="+mj-ea"/>
                  <a:ea typeface="+mj-ea"/>
                  <a:cs typeface="Arial" panose="020B0604020202020204" pitchFamily="34" charset="0"/>
                </a:rPr>
                <a:t>활용 예시</a:t>
              </a:r>
              <a:endParaRPr lang="ko-KR" altLang="en-US" sz="1100" dirty="0">
                <a:latin typeface="+mj-ea"/>
                <a:ea typeface="+mj-ea"/>
              </a:endParaRPr>
            </a:p>
          </p:txBody>
        </p:sp>
        <p:grpSp>
          <p:nvGrpSpPr>
            <p:cNvPr id="6" name="그룹 5">
              <a:extLst>
                <a:ext uri="{FF2B5EF4-FFF2-40B4-BE49-F238E27FC236}">
                  <a16:creationId xmlns:a16="http://schemas.microsoft.com/office/drawing/2014/main" id="{EE42D3F4-6D91-CF41-DBA5-BC3B7642AC61}"/>
                </a:ext>
              </a:extLst>
            </p:cNvPr>
            <p:cNvGrpSpPr/>
            <p:nvPr/>
          </p:nvGrpSpPr>
          <p:grpSpPr>
            <a:xfrm>
              <a:off x="1383349" y="6069637"/>
              <a:ext cx="167718" cy="167718"/>
              <a:chOff x="2318385" y="5250420"/>
              <a:chExt cx="196293" cy="196293"/>
            </a:xfrm>
          </p:grpSpPr>
          <p:sp>
            <p:nvSpPr>
              <p:cNvPr id="7" name="타원 6">
                <a:extLst>
                  <a:ext uri="{FF2B5EF4-FFF2-40B4-BE49-F238E27FC236}">
                    <a16:creationId xmlns:a16="http://schemas.microsoft.com/office/drawing/2014/main" id="{F569E7BE-F5B7-8A2B-98D9-28509355882E}"/>
                  </a:ext>
                </a:extLst>
              </p:cNvPr>
              <p:cNvSpPr/>
              <p:nvPr/>
            </p:nvSpPr>
            <p:spPr>
              <a:xfrm>
                <a:off x="2318385" y="5250420"/>
                <a:ext cx="196293" cy="196293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noFill/>
                  <a:latin typeface="+mj-ea"/>
                  <a:ea typeface="+mj-ea"/>
                </a:endParaRPr>
              </a:p>
            </p:txBody>
          </p:sp>
          <p:sp>
            <p:nvSpPr>
              <p:cNvPr id="8" name="이등변 삼각형 7">
                <a:extLst>
                  <a:ext uri="{FF2B5EF4-FFF2-40B4-BE49-F238E27FC236}">
                    <a16:creationId xmlns:a16="http://schemas.microsoft.com/office/drawing/2014/main" id="{07ADA0B8-F9DF-F64F-ABD5-AC55BAE96913}"/>
                  </a:ext>
                </a:extLst>
              </p:cNvPr>
              <p:cNvSpPr/>
              <p:nvPr/>
            </p:nvSpPr>
            <p:spPr>
              <a:xfrm>
                <a:off x="2355652" y="5286592"/>
                <a:ext cx="121758" cy="104964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+mj-ea"/>
                  <a:ea typeface="+mj-ea"/>
                </a:endParaRPr>
              </a:p>
            </p:txBody>
          </p:sp>
        </p:grpSp>
      </p:grpSp>
      <p:sp>
        <p:nvSpPr>
          <p:cNvPr id="19" name="TextBox 18"/>
          <p:cNvSpPr txBox="1"/>
          <p:nvPr/>
        </p:nvSpPr>
        <p:spPr>
          <a:xfrm>
            <a:off x="192517" y="46118"/>
            <a:ext cx="8066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b="1" dirty="0">
                <a:solidFill>
                  <a:schemeClr val="bg1"/>
                </a:solidFill>
                <a:latin typeface="+mj-ea"/>
                <a:ea typeface="+mj-ea"/>
              </a:rPr>
              <a:t>03</a:t>
            </a:r>
            <a:endParaRPr lang="ko-KR" altLang="en-US" sz="4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1" name="제목 1"/>
          <p:cNvSpPr txBox="1">
            <a:spLocks/>
          </p:cNvSpPr>
          <p:nvPr/>
        </p:nvSpPr>
        <p:spPr>
          <a:xfrm>
            <a:off x="5727322" y="57875"/>
            <a:ext cx="3358803" cy="4405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00" b="0" kern="120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+mj-cs"/>
              </a:defRPr>
            </a:lvl1pPr>
          </a:lstStyle>
          <a:p>
            <a:pPr algn="ctr"/>
            <a:r>
              <a:rPr lang="en-US" altLang="ko-KR" sz="1600" b="1" dirty="0">
                <a:solidFill>
                  <a:srgbClr val="84C436"/>
                </a:solidFill>
                <a:latin typeface="+mj-ea"/>
                <a:ea typeface="+mj-ea"/>
              </a:rPr>
              <a:t>1. </a:t>
            </a:r>
            <a:r>
              <a:rPr lang="ko-KR" altLang="en-US" sz="1600" b="1" dirty="0">
                <a:solidFill>
                  <a:srgbClr val="84C436"/>
                </a:solidFill>
                <a:latin typeface="+mj-ea"/>
                <a:ea typeface="+mj-ea"/>
              </a:rPr>
              <a:t>네트워크의 개념과 특성</a:t>
            </a:r>
          </a:p>
        </p:txBody>
      </p:sp>
      <p:sp>
        <p:nvSpPr>
          <p:cNvPr id="18" name="모서리가 둥근 직사각형 17"/>
          <p:cNvSpPr/>
          <p:nvPr/>
        </p:nvSpPr>
        <p:spPr>
          <a:xfrm>
            <a:off x="8238227" y="686319"/>
            <a:ext cx="755374" cy="2882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  <a:latin typeface="+mj-ea"/>
                <a:ea typeface="+mj-ea"/>
              </a:rPr>
              <a:t>12</a:t>
            </a:r>
            <a:r>
              <a:rPr lang="ko-KR" altLang="en-US" sz="1200" b="1" dirty="0" smtClean="0">
                <a:solidFill>
                  <a:schemeClr val="tx1"/>
                </a:solidFill>
                <a:latin typeface="+mj-ea"/>
                <a:ea typeface="+mj-ea"/>
              </a:rPr>
              <a:t>쪽</a:t>
            </a:r>
            <a:endParaRPr lang="ko-KR" altLang="en-US" sz="1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097570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391667" y="911561"/>
            <a:ext cx="4624470" cy="487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lang="en-US" altLang="ko-KR" sz="1500" b="1" dirty="0" smtClean="0">
                <a:solidFill>
                  <a:srgbClr val="009644"/>
                </a:solidFill>
                <a:latin typeface="+mj-ea"/>
                <a:ea typeface="+mj-ea"/>
                <a:cs typeface="Arial"/>
                <a:sym typeface="Arial"/>
              </a:rPr>
              <a:t>③ NFC(Near </a:t>
            </a:r>
            <a:r>
              <a:rPr lang="en-US" altLang="ko-KR" sz="1500" b="1" dirty="0">
                <a:solidFill>
                  <a:srgbClr val="009644"/>
                </a:solidFill>
                <a:latin typeface="+mj-ea"/>
                <a:ea typeface="+mj-ea"/>
                <a:cs typeface="Arial"/>
                <a:sym typeface="Arial"/>
              </a:rPr>
              <a:t>Field Communication)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altLang="ko-KR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NFC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는 약 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10cm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이내의 매우 가까운 거리에서 무선으로 데이터를 주고받기 위한 정보 통신 기술이다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교통비 결제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출입자 신원 확인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물품 식별 등 여러 분야에 활용되고 있다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짧은 시간 내에 데이터를 읽고 쓸 수 있으며 블루투스와 달리 </a:t>
            </a:r>
            <a:r>
              <a:rPr lang="ko-KR" altLang="en-US" sz="1600" dirty="0" err="1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페어링이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필요 없다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다만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한 번에 여러 값을 인식할 수 없으며 거리에 따른 제약이 큰 편이다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이처럼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네트워크를 구성하는 다양한 통신 방식은 각 기술마다 특징과 장단점이 있으므로 주어진 상황에 따라 적절한 통신 기술을 선택하는 것이 중요하다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  <a:endParaRPr lang="en-US" altLang="ko-KR" sz="1600" b="1" dirty="0">
              <a:solidFill>
                <a:srgbClr val="009644"/>
              </a:solidFill>
              <a:latin typeface="+mj-ea"/>
              <a:ea typeface="+mj-ea"/>
              <a:cs typeface="Arial"/>
              <a:sym typeface="Arial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b="1" dirty="0">
                <a:latin typeface="+mj-ea"/>
                <a:ea typeface="+mj-ea"/>
              </a:rPr>
              <a:t>무선 네트워크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84050" y="54585"/>
            <a:ext cx="8066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b="1" dirty="0">
                <a:solidFill>
                  <a:schemeClr val="bg1"/>
                </a:solidFill>
                <a:latin typeface="+mj-ea"/>
                <a:ea typeface="+mj-ea"/>
              </a:rPr>
              <a:t>03</a:t>
            </a:r>
            <a:endParaRPr lang="ko-KR" altLang="en-US" sz="4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0D4A335C-A783-CD80-2BB0-054018275B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5806" y="1891213"/>
            <a:ext cx="4058194" cy="3999522"/>
          </a:xfrm>
          <a:prstGeom prst="rect">
            <a:avLst/>
          </a:prstGeom>
        </p:spPr>
      </p:pic>
      <p:grpSp>
        <p:nvGrpSpPr>
          <p:cNvPr id="5" name="그룹 4">
            <a:extLst>
              <a:ext uri="{FF2B5EF4-FFF2-40B4-BE49-F238E27FC236}">
                <a16:creationId xmlns:a16="http://schemas.microsoft.com/office/drawing/2014/main" id="{A91ADE5D-6D36-BA9C-FA99-8300A35713CD}"/>
              </a:ext>
            </a:extLst>
          </p:cNvPr>
          <p:cNvGrpSpPr/>
          <p:nvPr/>
        </p:nvGrpSpPr>
        <p:grpSpPr>
          <a:xfrm>
            <a:off x="6783291" y="6156961"/>
            <a:ext cx="2210310" cy="276999"/>
            <a:chOff x="1383349" y="6006886"/>
            <a:chExt cx="2210310" cy="276999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434070D-84EC-A798-E175-2084F5D7841D}"/>
                </a:ext>
              </a:extLst>
            </p:cNvPr>
            <p:cNvSpPr txBox="1"/>
            <p:nvPr/>
          </p:nvSpPr>
          <p:spPr>
            <a:xfrm>
              <a:off x="1545972" y="6006886"/>
              <a:ext cx="2047687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latin typeface="+mj-ea"/>
                  <a:ea typeface="+mj-ea"/>
                  <a:cs typeface="Arial" panose="020B0604020202020204" pitchFamily="34" charset="0"/>
                </a:rPr>
                <a:t>NFC </a:t>
              </a:r>
              <a:r>
                <a:rPr lang="ko-KR" altLang="en-US" sz="1200" dirty="0">
                  <a:latin typeface="+mj-ea"/>
                  <a:ea typeface="+mj-ea"/>
                  <a:cs typeface="Arial" panose="020B0604020202020204" pitchFamily="34" charset="0"/>
                </a:rPr>
                <a:t>활용 예시</a:t>
              </a:r>
              <a:endParaRPr lang="ko-KR" altLang="en-US" sz="1100" dirty="0">
                <a:latin typeface="+mj-ea"/>
                <a:ea typeface="+mj-ea"/>
              </a:endParaRPr>
            </a:p>
          </p:txBody>
        </p:sp>
        <p:grpSp>
          <p:nvGrpSpPr>
            <p:cNvPr id="7" name="그룹 6">
              <a:extLst>
                <a:ext uri="{FF2B5EF4-FFF2-40B4-BE49-F238E27FC236}">
                  <a16:creationId xmlns:a16="http://schemas.microsoft.com/office/drawing/2014/main" id="{E27113D6-923F-FD8A-1BBF-EED9D9D12FBA}"/>
                </a:ext>
              </a:extLst>
            </p:cNvPr>
            <p:cNvGrpSpPr/>
            <p:nvPr/>
          </p:nvGrpSpPr>
          <p:grpSpPr>
            <a:xfrm>
              <a:off x="1383349" y="6069637"/>
              <a:ext cx="167718" cy="167718"/>
              <a:chOff x="2318385" y="5250420"/>
              <a:chExt cx="196293" cy="196293"/>
            </a:xfrm>
          </p:grpSpPr>
          <p:sp>
            <p:nvSpPr>
              <p:cNvPr id="8" name="타원 7">
                <a:extLst>
                  <a:ext uri="{FF2B5EF4-FFF2-40B4-BE49-F238E27FC236}">
                    <a16:creationId xmlns:a16="http://schemas.microsoft.com/office/drawing/2014/main" id="{3E1F420B-AB69-54AC-CCF9-FDEE540758F9}"/>
                  </a:ext>
                </a:extLst>
              </p:cNvPr>
              <p:cNvSpPr/>
              <p:nvPr/>
            </p:nvSpPr>
            <p:spPr>
              <a:xfrm>
                <a:off x="2318385" y="5250420"/>
                <a:ext cx="196293" cy="196293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noFill/>
                  <a:latin typeface="+mj-ea"/>
                  <a:ea typeface="+mj-ea"/>
                </a:endParaRPr>
              </a:p>
            </p:txBody>
          </p:sp>
          <p:sp>
            <p:nvSpPr>
              <p:cNvPr id="9" name="이등변 삼각형 8">
                <a:extLst>
                  <a:ext uri="{FF2B5EF4-FFF2-40B4-BE49-F238E27FC236}">
                    <a16:creationId xmlns:a16="http://schemas.microsoft.com/office/drawing/2014/main" id="{C8E3B96C-E8D9-2632-FEA9-ED36CB1BB79C}"/>
                  </a:ext>
                </a:extLst>
              </p:cNvPr>
              <p:cNvSpPr/>
              <p:nvPr/>
            </p:nvSpPr>
            <p:spPr>
              <a:xfrm>
                <a:off x="2355652" y="5286592"/>
                <a:ext cx="121758" cy="104964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+mj-ea"/>
                  <a:ea typeface="+mj-ea"/>
                </a:endParaRPr>
              </a:p>
            </p:txBody>
          </p:sp>
        </p:grpSp>
      </p:grpSp>
      <p:sp>
        <p:nvSpPr>
          <p:cNvPr id="13" name="제목 1"/>
          <p:cNvSpPr txBox="1">
            <a:spLocks/>
          </p:cNvSpPr>
          <p:nvPr/>
        </p:nvSpPr>
        <p:spPr>
          <a:xfrm>
            <a:off x="5727322" y="57875"/>
            <a:ext cx="3358803" cy="4405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00" b="0" kern="120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+mj-cs"/>
              </a:defRPr>
            </a:lvl1pPr>
          </a:lstStyle>
          <a:p>
            <a:pPr algn="ctr"/>
            <a:r>
              <a:rPr lang="en-US" altLang="ko-KR" sz="1600" b="1" dirty="0">
                <a:solidFill>
                  <a:srgbClr val="84C436"/>
                </a:solidFill>
                <a:latin typeface="+mj-ea"/>
                <a:ea typeface="+mj-ea"/>
              </a:rPr>
              <a:t>1. </a:t>
            </a:r>
            <a:r>
              <a:rPr lang="ko-KR" altLang="en-US" sz="1600" b="1" dirty="0">
                <a:solidFill>
                  <a:srgbClr val="84C436"/>
                </a:solidFill>
                <a:latin typeface="+mj-ea"/>
                <a:ea typeface="+mj-ea"/>
              </a:rPr>
              <a:t>네트워크의 개념과 특성</a:t>
            </a: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238227" y="686319"/>
            <a:ext cx="755374" cy="2882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  <a:latin typeface="+mj-ea"/>
                <a:ea typeface="+mj-ea"/>
              </a:rPr>
              <a:t>12</a:t>
            </a:r>
            <a:r>
              <a:rPr lang="ko-KR" altLang="en-US" sz="1200" b="1" dirty="0" smtClean="0">
                <a:solidFill>
                  <a:schemeClr val="tx1"/>
                </a:solidFill>
                <a:latin typeface="+mj-ea"/>
                <a:ea typeface="+mj-ea"/>
              </a:rPr>
              <a:t>쪽</a:t>
            </a:r>
            <a:endParaRPr lang="ko-KR" altLang="en-US" sz="1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8776991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b="1" dirty="0">
                <a:latin typeface="+mj-ea"/>
                <a:ea typeface="+mj-ea"/>
              </a:rPr>
              <a:t>무선 네트워크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75583" y="46118"/>
            <a:ext cx="8066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b="1" dirty="0">
                <a:solidFill>
                  <a:schemeClr val="bg1"/>
                </a:solidFill>
                <a:latin typeface="+mj-ea"/>
                <a:ea typeface="+mj-ea"/>
              </a:rPr>
              <a:t>03</a:t>
            </a:r>
            <a:endParaRPr lang="ko-KR" altLang="en-US" sz="4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D154B051-5C68-CCA6-A9C3-B62A4EA46C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804" y="885034"/>
            <a:ext cx="8346440" cy="562468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A60ECAD-3ABD-02BF-EEAB-B7C3BFB99E3E}"/>
              </a:ext>
            </a:extLst>
          </p:cNvPr>
          <p:cNvSpPr txBox="1"/>
          <p:nvPr/>
        </p:nvSpPr>
        <p:spPr>
          <a:xfrm>
            <a:off x="348343" y="1573675"/>
            <a:ext cx="3927565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무선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네트워크를 구성할 수 있는 통신 기술에는 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RFID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나 </a:t>
            </a:r>
            <a:r>
              <a:rPr lang="ko-KR" altLang="en-US" sz="1600" dirty="0" err="1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셀룰러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통신도 있다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ko-KR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RFID</a:t>
            </a: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는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어떤 주파수 영역을 사용하느냐에 따라 약 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100m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이내의 거리에서도 무선 통신이 가능한 </a:t>
            </a:r>
            <a:r>
              <a:rPr lang="ko-KR" altLang="en-US" sz="1600" dirty="0" err="1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비접촉식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정보 통신 기술이다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도서관에서는 도서 정보 인식과 도난 방지를 위한 용도로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의류 매장에서는 고객들에게 물품의 재고 현황이나 위치 정보를 제공하기 위한 용도로 활용하고 있다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NFC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와 달리 한 번에 여러 개의 태그를 인식할 수 있지만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가격이 상대적으로 비싸고 단방향으로만 통신이 가능하다</a:t>
            </a:r>
            <a:r>
              <a:rPr lang="en-US" altLang="ko-KR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  <a:endParaRPr lang="en-US" altLang="ko-KR" sz="1600" dirty="0">
              <a:solidFill>
                <a:schemeClr val="dk1"/>
              </a:solidFill>
              <a:latin typeface="+mj-ea"/>
              <a:ea typeface="+mj-ea"/>
              <a:cs typeface="Arial"/>
              <a:sym typeface="Arial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D8FA731E-83A4-2239-7596-899328F731D9}"/>
              </a:ext>
            </a:extLst>
          </p:cNvPr>
          <p:cNvSpPr/>
          <p:nvPr/>
        </p:nvSpPr>
        <p:spPr>
          <a:xfrm>
            <a:off x="1897374" y="1178216"/>
            <a:ext cx="33063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b="1" dirty="0" smtClean="0">
                <a:latin typeface="+mj-ea"/>
                <a:ea typeface="+mj-ea"/>
              </a:rPr>
              <a:t>RFID</a:t>
            </a:r>
            <a:r>
              <a:rPr lang="en-US" altLang="ko-KR" sz="1400" dirty="0" smtClean="0">
                <a:solidFill>
                  <a:schemeClr val="dk1"/>
                </a:solidFill>
                <a:latin typeface="+mj-ea"/>
                <a:cs typeface="Arial"/>
                <a:sym typeface="Arial"/>
              </a:rPr>
              <a:t>(Radio </a:t>
            </a:r>
            <a:r>
              <a:rPr lang="en-US" altLang="ko-KR" sz="1400" dirty="0" err="1">
                <a:solidFill>
                  <a:schemeClr val="dk1"/>
                </a:solidFill>
                <a:latin typeface="+mj-ea"/>
                <a:cs typeface="Arial"/>
                <a:sym typeface="Arial"/>
              </a:rPr>
              <a:t>Fre-quency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cs typeface="Arial"/>
                <a:sym typeface="Arial"/>
              </a:rPr>
              <a:t> Identification)</a:t>
            </a:r>
            <a:endParaRPr lang="ko-KR" altLang="en-US" sz="1400" b="1" dirty="0">
              <a:latin typeface="+mj-ea"/>
              <a:ea typeface="+mj-ea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C664E870-9A89-DA95-C864-208A81CE0B28}"/>
              </a:ext>
            </a:extLst>
          </p:cNvPr>
          <p:cNvGrpSpPr/>
          <p:nvPr/>
        </p:nvGrpSpPr>
        <p:grpSpPr>
          <a:xfrm>
            <a:off x="6027917" y="6154338"/>
            <a:ext cx="2210310" cy="276999"/>
            <a:chOff x="1383349" y="6006886"/>
            <a:chExt cx="2210310" cy="276999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4D9FFF0-A33F-3C77-869D-7AEFA0FD6B3E}"/>
                </a:ext>
              </a:extLst>
            </p:cNvPr>
            <p:cNvSpPr txBox="1"/>
            <p:nvPr/>
          </p:nvSpPr>
          <p:spPr>
            <a:xfrm>
              <a:off x="1545972" y="6006886"/>
              <a:ext cx="204768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latin typeface="+mj-ea"/>
                  <a:ea typeface="+mj-ea"/>
                  <a:cs typeface="Arial" panose="020B0604020202020204" pitchFamily="34" charset="0"/>
                </a:rPr>
                <a:t>RFID </a:t>
              </a:r>
              <a:r>
                <a:rPr lang="ko-KR" altLang="en-US" sz="1200" dirty="0">
                  <a:latin typeface="+mj-ea"/>
                  <a:ea typeface="+mj-ea"/>
                  <a:cs typeface="Arial" panose="020B0604020202020204" pitchFamily="34" charset="0"/>
                </a:rPr>
                <a:t>활용 예시</a:t>
              </a:r>
              <a:endParaRPr lang="ko-KR" altLang="en-US" sz="1100" dirty="0">
                <a:latin typeface="+mj-ea"/>
                <a:ea typeface="+mj-ea"/>
              </a:endParaRPr>
            </a:p>
          </p:txBody>
        </p:sp>
        <p:grpSp>
          <p:nvGrpSpPr>
            <p:cNvPr id="8" name="그룹 7">
              <a:extLst>
                <a:ext uri="{FF2B5EF4-FFF2-40B4-BE49-F238E27FC236}">
                  <a16:creationId xmlns:a16="http://schemas.microsoft.com/office/drawing/2014/main" id="{8F13AB1B-0235-5194-362E-834804DA1940}"/>
                </a:ext>
              </a:extLst>
            </p:cNvPr>
            <p:cNvGrpSpPr/>
            <p:nvPr/>
          </p:nvGrpSpPr>
          <p:grpSpPr>
            <a:xfrm>
              <a:off x="1383349" y="6069637"/>
              <a:ext cx="167718" cy="167718"/>
              <a:chOff x="2318385" y="5250420"/>
              <a:chExt cx="196293" cy="196293"/>
            </a:xfrm>
          </p:grpSpPr>
          <p:sp>
            <p:nvSpPr>
              <p:cNvPr id="9" name="타원 8">
                <a:extLst>
                  <a:ext uri="{FF2B5EF4-FFF2-40B4-BE49-F238E27FC236}">
                    <a16:creationId xmlns:a16="http://schemas.microsoft.com/office/drawing/2014/main" id="{C6290855-635C-AB12-89F6-57D1EAD610BC}"/>
                  </a:ext>
                </a:extLst>
              </p:cNvPr>
              <p:cNvSpPr/>
              <p:nvPr/>
            </p:nvSpPr>
            <p:spPr>
              <a:xfrm>
                <a:off x="2318385" y="5250420"/>
                <a:ext cx="196293" cy="196293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noFill/>
                  <a:latin typeface="+mj-ea"/>
                  <a:ea typeface="+mj-ea"/>
                </a:endParaRPr>
              </a:p>
            </p:txBody>
          </p:sp>
          <p:sp>
            <p:nvSpPr>
              <p:cNvPr id="10" name="이등변 삼각형 9">
                <a:extLst>
                  <a:ext uri="{FF2B5EF4-FFF2-40B4-BE49-F238E27FC236}">
                    <a16:creationId xmlns:a16="http://schemas.microsoft.com/office/drawing/2014/main" id="{9EE4260A-E004-FFAB-B606-DD665896BE04}"/>
                  </a:ext>
                </a:extLst>
              </p:cNvPr>
              <p:cNvSpPr/>
              <p:nvPr/>
            </p:nvSpPr>
            <p:spPr>
              <a:xfrm>
                <a:off x="2355652" y="5286592"/>
                <a:ext cx="121758" cy="104964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+mj-ea"/>
                  <a:ea typeface="+mj-ea"/>
                </a:endParaRPr>
              </a:p>
            </p:txBody>
          </p:sp>
        </p:grpSp>
      </p:grpSp>
      <p:sp>
        <p:nvSpPr>
          <p:cNvPr id="13" name="제목 1"/>
          <p:cNvSpPr txBox="1">
            <a:spLocks/>
          </p:cNvSpPr>
          <p:nvPr/>
        </p:nvSpPr>
        <p:spPr>
          <a:xfrm>
            <a:off x="5727322" y="57875"/>
            <a:ext cx="3358803" cy="4405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00" b="0" kern="120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+mj-cs"/>
              </a:defRPr>
            </a:lvl1pPr>
          </a:lstStyle>
          <a:p>
            <a:pPr algn="ctr"/>
            <a:r>
              <a:rPr lang="en-US" altLang="ko-KR" sz="1600" b="1" dirty="0">
                <a:solidFill>
                  <a:srgbClr val="84C436"/>
                </a:solidFill>
                <a:latin typeface="+mj-ea"/>
                <a:ea typeface="+mj-ea"/>
              </a:rPr>
              <a:t>1. </a:t>
            </a:r>
            <a:r>
              <a:rPr lang="ko-KR" altLang="en-US" sz="1600" b="1" dirty="0">
                <a:solidFill>
                  <a:srgbClr val="84C436"/>
                </a:solidFill>
                <a:latin typeface="+mj-ea"/>
                <a:ea typeface="+mj-ea"/>
              </a:rPr>
              <a:t>네트워크의 개념과 특성</a:t>
            </a: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238227" y="646563"/>
            <a:ext cx="755374" cy="2882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  <a:latin typeface="+mj-ea"/>
                <a:ea typeface="+mj-ea"/>
              </a:rPr>
              <a:t>13</a:t>
            </a:r>
            <a:r>
              <a:rPr lang="ko-KR" altLang="en-US" sz="1200" b="1" dirty="0" smtClean="0">
                <a:solidFill>
                  <a:schemeClr val="tx1"/>
                </a:solidFill>
                <a:latin typeface="+mj-ea"/>
                <a:ea typeface="+mj-ea"/>
              </a:rPr>
              <a:t>쪽</a:t>
            </a:r>
            <a:endParaRPr lang="ko-KR" altLang="en-US" sz="1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3218973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b="1" dirty="0">
                <a:latin typeface="+mj-ea"/>
                <a:ea typeface="+mj-ea"/>
              </a:rPr>
              <a:t>무선 네트워크</a:t>
            </a: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EE658F6F-B349-A28A-34AA-E17C5F0D28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548" y="788401"/>
            <a:ext cx="8614474" cy="5803253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184050" y="54585"/>
            <a:ext cx="8066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b="1" dirty="0">
                <a:solidFill>
                  <a:schemeClr val="bg1"/>
                </a:solidFill>
                <a:latin typeface="+mj-ea"/>
                <a:ea typeface="+mj-ea"/>
              </a:rPr>
              <a:t>03</a:t>
            </a:r>
            <a:endParaRPr lang="ko-KR" altLang="en-US" sz="4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B697938-2090-3B01-482E-70D4DD8E6AC5}"/>
              </a:ext>
            </a:extLst>
          </p:cNvPr>
          <p:cNvSpPr txBox="1"/>
          <p:nvPr/>
        </p:nvSpPr>
        <p:spPr>
          <a:xfrm>
            <a:off x="515435" y="1608113"/>
            <a:ext cx="8145965" cy="1891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셀룰러 통신은 서비스 영역을 작은 크기의 셀 단위로 분할하여 각 셀의 중심에 기지국을 두고</a:t>
            </a:r>
            <a:r>
              <a:rPr lang="en-US" altLang="ko-KR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사용자가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위치한 각 셀의 기지국과 통신하는 체계다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물리적으로 충분히 멀리 떨어진 사용자에게 동일한 대역의 주파수를 할당함으로써 제한된 주파수를 효율적으로 활용할 수 있다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세대를 거듭할수록 대역폭</a:t>
            </a:r>
            <a:r>
              <a:rPr lang="ko-KR" altLang="en-US" sz="1600" dirty="0">
                <a:solidFill>
                  <a:srgbClr val="FF0000"/>
                </a:solidFill>
                <a:latin typeface="+mj-ea"/>
                <a:ea typeface="+mj-ea"/>
                <a:cs typeface="Arial"/>
                <a:sym typeface="Arial"/>
              </a:rPr>
              <a:t>*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확장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전송 속도 향상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연결 가능한 기기의 개수 증가 등으로 </a:t>
            </a:r>
            <a:r>
              <a:rPr lang="ko-KR" altLang="en-US" sz="1600" dirty="0" err="1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초연결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사회에 필수적인 기술로 자리매김하고 있다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  <a:endParaRPr lang="en-US" altLang="ko-KR" sz="1600" b="1" dirty="0">
              <a:solidFill>
                <a:srgbClr val="009644"/>
              </a:solidFill>
              <a:latin typeface="+mj-ea"/>
              <a:ea typeface="+mj-ea"/>
              <a:cs typeface="Arial"/>
              <a:sym typeface="Arial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821E5278-077E-E855-9827-DC5A41587E93}"/>
              </a:ext>
            </a:extLst>
          </p:cNvPr>
          <p:cNvSpPr/>
          <p:nvPr/>
        </p:nvSpPr>
        <p:spPr>
          <a:xfrm>
            <a:off x="1696896" y="1110592"/>
            <a:ext cx="120417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6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셀룰러 통신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E1AA9EF6-6E54-A9A0-4D38-FEC2B17DFE67}"/>
              </a:ext>
            </a:extLst>
          </p:cNvPr>
          <p:cNvSpPr/>
          <p:nvPr/>
        </p:nvSpPr>
        <p:spPr>
          <a:xfrm>
            <a:off x="496118" y="3539080"/>
            <a:ext cx="8184597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latinLnBrk="1">
              <a:lnSpc>
                <a:spcPct val="130000"/>
              </a:lnSpc>
            </a:pPr>
            <a:r>
              <a:rPr lang="ko-KR" altLang="en-US" sz="900" dirty="0">
                <a:solidFill>
                  <a:srgbClr val="EE0000"/>
                </a:solidFill>
                <a:latin typeface="+mj-ea"/>
                <a:ea typeface="+mj-ea"/>
              </a:rPr>
              <a:t>✽ 대역폭</a:t>
            </a:r>
            <a:r>
              <a:rPr lang="en-US" altLang="ko-KR" sz="900" dirty="0">
                <a:solidFill>
                  <a:srgbClr val="EE0000"/>
                </a:solidFill>
                <a:latin typeface="+mj-ea"/>
                <a:ea typeface="+mj-ea"/>
              </a:rPr>
              <a:t>: </a:t>
            </a:r>
            <a:r>
              <a:rPr lang="ko-KR" altLang="en-US" sz="900" dirty="0">
                <a:solidFill>
                  <a:srgbClr val="4D4D4D"/>
                </a:solidFill>
                <a:latin typeface="+mj-ea"/>
                <a:ea typeface="+mj-ea"/>
              </a:rPr>
              <a:t>일정 시간 동안 데이터를 최대로 전송할 수 있는 크기를 의미한다</a:t>
            </a:r>
            <a:r>
              <a:rPr lang="en-US" altLang="ko-KR" sz="900" dirty="0">
                <a:solidFill>
                  <a:srgbClr val="4D4D4D"/>
                </a:solidFill>
                <a:latin typeface="+mj-ea"/>
                <a:ea typeface="+mj-ea"/>
              </a:rPr>
              <a:t>. </a:t>
            </a:r>
            <a:r>
              <a:rPr lang="ko-KR" altLang="en-US" sz="900" dirty="0">
                <a:solidFill>
                  <a:srgbClr val="4D4D4D"/>
                </a:solidFill>
                <a:latin typeface="+mj-ea"/>
                <a:ea typeface="+mj-ea"/>
              </a:rPr>
              <a:t>넓은 도로일수록 일정 시간 동안 도로를 지날 수 있는 차량이 많듯이</a:t>
            </a:r>
            <a:r>
              <a:rPr lang="en-US" altLang="ko-KR" sz="900" dirty="0">
                <a:solidFill>
                  <a:srgbClr val="4D4D4D"/>
                </a:solidFill>
                <a:latin typeface="+mj-ea"/>
                <a:ea typeface="+mj-ea"/>
              </a:rPr>
              <a:t>, </a:t>
            </a:r>
            <a:r>
              <a:rPr lang="ko-KR" altLang="en-US" sz="900" dirty="0">
                <a:solidFill>
                  <a:srgbClr val="4D4D4D"/>
                </a:solidFill>
                <a:latin typeface="+mj-ea"/>
                <a:ea typeface="+mj-ea"/>
              </a:rPr>
              <a:t>대역폭이 클수록 일정 시간 동안 최대로 전송할 수 있는 데이터의 양이 </a:t>
            </a:r>
            <a:r>
              <a:rPr lang="ko-KR" altLang="en-US" sz="900" dirty="0" smtClean="0">
                <a:solidFill>
                  <a:srgbClr val="4D4D4D"/>
                </a:solidFill>
                <a:latin typeface="+mj-ea"/>
                <a:ea typeface="+mj-ea"/>
              </a:rPr>
              <a:t>증가한다</a:t>
            </a:r>
            <a:r>
              <a:rPr lang="en-US" altLang="ko-KR" sz="900" dirty="0" smtClean="0">
                <a:solidFill>
                  <a:srgbClr val="4D4D4D"/>
                </a:solidFill>
                <a:latin typeface="+mj-ea"/>
                <a:ea typeface="+mj-ea"/>
              </a:rPr>
              <a:t>.</a:t>
            </a:r>
            <a:endParaRPr lang="ko-KR" altLang="en-US" sz="900" dirty="0">
              <a:latin typeface="+mj-ea"/>
              <a:ea typeface="+mj-ea"/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A0A08A14-6201-3254-4AF4-B0164BDA1B0E}"/>
              </a:ext>
            </a:extLst>
          </p:cNvPr>
          <p:cNvGrpSpPr/>
          <p:nvPr/>
        </p:nvGrpSpPr>
        <p:grpSpPr>
          <a:xfrm>
            <a:off x="4057362" y="6250144"/>
            <a:ext cx="2210310" cy="276999"/>
            <a:chOff x="1383349" y="6006886"/>
            <a:chExt cx="2210310" cy="276999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E4FBC7A-8102-5DD8-E0C4-EBEDB423C9F0}"/>
                </a:ext>
              </a:extLst>
            </p:cNvPr>
            <p:cNvSpPr txBox="1"/>
            <p:nvPr/>
          </p:nvSpPr>
          <p:spPr>
            <a:xfrm>
              <a:off x="1545972" y="6006886"/>
              <a:ext cx="204768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200" dirty="0">
                  <a:latin typeface="+mj-ea"/>
                  <a:ea typeface="+mj-ea"/>
                  <a:cs typeface="Arial" panose="020B0604020202020204" pitchFamily="34" charset="0"/>
                </a:rPr>
                <a:t>셀룰러 통신 방식</a:t>
              </a:r>
              <a:endParaRPr lang="ko-KR" altLang="en-US" sz="1100" dirty="0">
                <a:latin typeface="+mj-ea"/>
                <a:ea typeface="+mj-ea"/>
              </a:endParaRPr>
            </a:p>
          </p:txBody>
        </p:sp>
        <p:grpSp>
          <p:nvGrpSpPr>
            <p:cNvPr id="10" name="그룹 9">
              <a:extLst>
                <a:ext uri="{FF2B5EF4-FFF2-40B4-BE49-F238E27FC236}">
                  <a16:creationId xmlns:a16="http://schemas.microsoft.com/office/drawing/2014/main" id="{6DF5F7AE-F46C-329C-9E42-2C53F3AC82D6}"/>
                </a:ext>
              </a:extLst>
            </p:cNvPr>
            <p:cNvGrpSpPr/>
            <p:nvPr/>
          </p:nvGrpSpPr>
          <p:grpSpPr>
            <a:xfrm>
              <a:off x="1383349" y="6069637"/>
              <a:ext cx="167718" cy="167718"/>
              <a:chOff x="2318385" y="5250420"/>
              <a:chExt cx="196293" cy="196293"/>
            </a:xfrm>
          </p:grpSpPr>
          <p:sp>
            <p:nvSpPr>
              <p:cNvPr id="11" name="타원 10">
                <a:extLst>
                  <a:ext uri="{FF2B5EF4-FFF2-40B4-BE49-F238E27FC236}">
                    <a16:creationId xmlns:a16="http://schemas.microsoft.com/office/drawing/2014/main" id="{AA014A5B-72FF-E807-4535-B760071B90AB}"/>
                  </a:ext>
                </a:extLst>
              </p:cNvPr>
              <p:cNvSpPr/>
              <p:nvPr/>
            </p:nvSpPr>
            <p:spPr>
              <a:xfrm>
                <a:off x="2318385" y="5250420"/>
                <a:ext cx="196293" cy="196293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noFill/>
                  <a:latin typeface="+mj-ea"/>
                  <a:ea typeface="+mj-ea"/>
                </a:endParaRPr>
              </a:p>
            </p:txBody>
          </p:sp>
          <p:sp>
            <p:nvSpPr>
              <p:cNvPr id="13" name="이등변 삼각형 12">
                <a:extLst>
                  <a:ext uri="{FF2B5EF4-FFF2-40B4-BE49-F238E27FC236}">
                    <a16:creationId xmlns:a16="http://schemas.microsoft.com/office/drawing/2014/main" id="{91054402-E193-580A-4E43-6C3F18D2427C}"/>
                  </a:ext>
                </a:extLst>
              </p:cNvPr>
              <p:cNvSpPr/>
              <p:nvPr/>
            </p:nvSpPr>
            <p:spPr>
              <a:xfrm>
                <a:off x="2355652" y="5286592"/>
                <a:ext cx="121758" cy="104964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+mj-ea"/>
                  <a:ea typeface="+mj-ea"/>
                </a:endParaRPr>
              </a:p>
            </p:txBody>
          </p:sp>
        </p:grpSp>
      </p:grpSp>
      <p:sp>
        <p:nvSpPr>
          <p:cNvPr id="15" name="제목 1"/>
          <p:cNvSpPr txBox="1">
            <a:spLocks/>
          </p:cNvSpPr>
          <p:nvPr/>
        </p:nvSpPr>
        <p:spPr>
          <a:xfrm>
            <a:off x="5727322" y="57875"/>
            <a:ext cx="3358803" cy="4405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00" b="0" kern="120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+mj-cs"/>
              </a:defRPr>
            </a:lvl1pPr>
          </a:lstStyle>
          <a:p>
            <a:pPr algn="ctr"/>
            <a:r>
              <a:rPr lang="en-US" altLang="ko-KR" sz="1600" b="1" dirty="0">
                <a:solidFill>
                  <a:srgbClr val="84C436"/>
                </a:solidFill>
                <a:latin typeface="+mj-ea"/>
                <a:ea typeface="+mj-ea"/>
              </a:rPr>
              <a:t>1. </a:t>
            </a:r>
            <a:r>
              <a:rPr lang="ko-KR" altLang="en-US" sz="1600" b="1" dirty="0">
                <a:solidFill>
                  <a:srgbClr val="84C436"/>
                </a:solidFill>
                <a:latin typeface="+mj-ea"/>
                <a:ea typeface="+mj-ea"/>
              </a:rPr>
              <a:t>네트워크의 개념과 특성</a:t>
            </a: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238227" y="660192"/>
            <a:ext cx="755374" cy="2882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  <a:latin typeface="+mj-ea"/>
                <a:ea typeface="+mj-ea"/>
              </a:rPr>
              <a:t>13</a:t>
            </a:r>
            <a:r>
              <a:rPr lang="ko-KR" altLang="en-US" sz="1200" b="1" dirty="0" smtClean="0">
                <a:solidFill>
                  <a:schemeClr val="tx1"/>
                </a:solidFill>
                <a:latin typeface="+mj-ea"/>
                <a:ea typeface="+mj-ea"/>
              </a:rPr>
              <a:t>쪽</a:t>
            </a:r>
            <a:endParaRPr lang="ko-KR" altLang="en-US" sz="1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598337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089" y="1004780"/>
            <a:ext cx="422248" cy="389886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985459" y="1044536"/>
            <a:ext cx="63893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o-KR" altLang="en-US" sz="1600" b="1" dirty="0" smtClean="0">
                <a:solidFill>
                  <a:srgbClr val="211D1E"/>
                </a:solidFill>
                <a:latin typeface="+mj-ea"/>
                <a:ea typeface="+mj-ea"/>
              </a:rPr>
              <a:t>무선 </a:t>
            </a:r>
            <a:r>
              <a:rPr lang="ko-KR" altLang="en-US" sz="1600" b="1" dirty="0">
                <a:solidFill>
                  <a:srgbClr val="211D1E"/>
                </a:solidFill>
                <a:latin typeface="+mj-ea"/>
                <a:ea typeface="+mj-ea"/>
              </a:rPr>
              <a:t>네트워크 기술을 실생활에서 활용한 사례를 적어 보자</a:t>
            </a:r>
            <a:r>
              <a:rPr lang="en-US" altLang="ko-KR" sz="1600" b="1" dirty="0">
                <a:solidFill>
                  <a:srgbClr val="211D1E"/>
                </a:solidFill>
                <a:latin typeface="+mj-ea"/>
                <a:ea typeface="+mj-ea"/>
              </a:rPr>
              <a:t>. </a:t>
            </a:r>
            <a:endParaRPr lang="ko-KR" altLang="en-US" sz="1600" b="1" dirty="0">
              <a:latin typeface="+mj-ea"/>
              <a:ea typeface="+mj-ea"/>
            </a:endParaRPr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2966335"/>
              </p:ext>
            </p:extLst>
          </p:nvPr>
        </p:nvGraphicFramePr>
        <p:xfrm>
          <a:off x="780066" y="1735246"/>
          <a:ext cx="7794591" cy="462745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74515">
                  <a:extLst>
                    <a:ext uri="{9D8B030D-6E8A-4147-A177-3AD203B41FA5}">
                      <a16:colId xmlns:a16="http://schemas.microsoft.com/office/drawing/2014/main" val="4013924422"/>
                    </a:ext>
                  </a:extLst>
                </a:gridCol>
                <a:gridCol w="5520076">
                  <a:extLst>
                    <a:ext uri="{9D8B030D-6E8A-4147-A177-3AD203B41FA5}">
                      <a16:colId xmlns:a16="http://schemas.microsoft.com/office/drawing/2014/main" val="2254613001"/>
                    </a:ext>
                  </a:extLst>
                </a:gridCol>
              </a:tblGrid>
              <a:tr h="64718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1" dirty="0" smtClean="0">
                          <a:latin typeface="+mj-ea"/>
                          <a:ea typeface="+mj-ea"/>
                        </a:rPr>
                        <a:t>무선 네트워크 기술 이름</a:t>
                      </a:r>
                      <a:endParaRPr lang="ko-KR" altLang="en-US" sz="14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solidFill>
                      <a:srgbClr val="B6DE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1" dirty="0" smtClean="0">
                          <a:latin typeface="+mj-ea"/>
                          <a:ea typeface="+mj-ea"/>
                        </a:rPr>
                        <a:t>사례</a:t>
                      </a:r>
                      <a:endParaRPr lang="ko-KR" altLang="en-US" sz="14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rgbClr val="B6DE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2994906"/>
                  </a:ext>
                </a:extLst>
              </a:tr>
              <a:tr h="100443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1" dirty="0" smtClean="0">
                          <a:latin typeface="+mj-ea"/>
                          <a:ea typeface="+mj-ea"/>
                        </a:rPr>
                        <a:t>와이파이</a:t>
                      </a:r>
                      <a:endParaRPr lang="ko-KR" altLang="en-US" sz="14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1400" dirty="0" smtClean="0">
                          <a:latin typeface="+mj-ea"/>
                          <a:ea typeface="+mj-ea"/>
                        </a:rPr>
                        <a:t>예</a:t>
                      </a:r>
                      <a:r>
                        <a:rPr lang="en-US" altLang="ko-KR" sz="1400" dirty="0" smtClean="0">
                          <a:latin typeface="+mj-ea"/>
                          <a:ea typeface="+mj-ea"/>
                        </a:rPr>
                        <a:t>) </a:t>
                      </a:r>
                      <a:r>
                        <a:rPr lang="ko-KR" altLang="en-US" sz="1400" dirty="0" smtClean="0">
                          <a:latin typeface="+mj-ea"/>
                          <a:ea typeface="+mj-ea"/>
                        </a:rPr>
                        <a:t>인터넷  검색</a:t>
                      </a:r>
                      <a:r>
                        <a:rPr lang="en-US" altLang="ko-KR" sz="1400" dirty="0" smtClean="0">
                          <a:latin typeface="+mj-ea"/>
                          <a:ea typeface="+mj-ea"/>
                        </a:rPr>
                        <a:t>, </a:t>
                      </a:r>
                      <a:r>
                        <a:rPr lang="ko-KR" altLang="en-US" sz="1400" dirty="0" smtClean="0">
                          <a:latin typeface="+mj-ea"/>
                          <a:ea typeface="+mj-ea"/>
                        </a:rPr>
                        <a:t>스마트폰과 </a:t>
                      </a:r>
                      <a:r>
                        <a:rPr lang="en-US" altLang="ko-KR" sz="1400" dirty="0" smtClean="0">
                          <a:latin typeface="+mj-ea"/>
                          <a:ea typeface="+mj-ea"/>
                        </a:rPr>
                        <a:t>TV </a:t>
                      </a:r>
                      <a:r>
                        <a:rPr lang="ko-KR" altLang="en-US" sz="1400" dirty="0" err="1" smtClean="0">
                          <a:latin typeface="+mj-ea"/>
                          <a:ea typeface="+mj-ea"/>
                        </a:rPr>
                        <a:t>미러링</a:t>
                      </a:r>
                      <a:endParaRPr lang="ko-KR" altLang="en-US" sz="14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5372940"/>
                  </a:ext>
                </a:extLst>
              </a:tr>
              <a:tr h="105139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1" dirty="0" smtClean="0">
                          <a:latin typeface="+mj-ea"/>
                          <a:ea typeface="+mj-ea"/>
                        </a:rPr>
                        <a:t>블루투스</a:t>
                      </a:r>
                      <a:endParaRPr lang="ko-KR" altLang="en-US" sz="14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스마트폰과 무선 이어폰 연결</a:t>
                      </a:r>
                      <a:r>
                        <a:rPr lang="en-US" altLang="ko-KR" sz="1600" b="1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1600" b="1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노트북과 무선 마우스 연결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5874911"/>
                  </a:ext>
                </a:extLst>
              </a:tr>
              <a:tr h="89984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1400" b="1" spc="-60" dirty="0" smtClean="0">
                          <a:latin typeface="+mj-ea"/>
                          <a:ea typeface="+mj-ea"/>
                        </a:rPr>
                        <a:t>NFC</a:t>
                      </a:r>
                      <a:endParaRPr lang="ko-KR" altLang="en-US" sz="1400" b="1" spc="-6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교통비 결제</a:t>
                      </a:r>
                      <a:r>
                        <a:rPr lang="en-US" altLang="ko-KR" sz="1600" b="1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1600" b="1" kern="1200" dirty="0" err="1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도어락</a:t>
                      </a:r>
                      <a:r>
                        <a:rPr lang="ko-KR" altLang="en-US" sz="1600" b="1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 잠금 해제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443832"/>
                  </a:ext>
                </a:extLst>
              </a:tr>
              <a:tr h="102459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1" dirty="0" err="1" smtClean="0">
                          <a:latin typeface="+mj-ea"/>
                          <a:ea typeface="+mj-ea"/>
                        </a:rPr>
                        <a:t>셀룰러</a:t>
                      </a:r>
                      <a:r>
                        <a:rPr lang="ko-KR" altLang="en-US" sz="1400" b="1" dirty="0" smtClean="0">
                          <a:latin typeface="+mj-ea"/>
                          <a:ea typeface="+mj-ea"/>
                        </a:rPr>
                        <a:t> 통신</a:t>
                      </a:r>
                      <a:endParaRPr lang="ko-KR" altLang="en-US" sz="14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9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전화</a:t>
                      </a:r>
                      <a:r>
                        <a:rPr lang="en-US" altLang="ko-KR" sz="1600" b="1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1600" b="1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메시지 송수신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9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4051855"/>
                  </a:ext>
                </a:extLst>
              </a:tr>
            </a:tbl>
          </a:graphicData>
        </a:graphic>
      </p:graphicFrame>
      <p:sp>
        <p:nvSpPr>
          <p:cNvPr id="6" name="모서리가 둥근 직사각형 5"/>
          <p:cNvSpPr/>
          <p:nvPr/>
        </p:nvSpPr>
        <p:spPr>
          <a:xfrm>
            <a:off x="8208410" y="323014"/>
            <a:ext cx="755374" cy="2882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  <a:latin typeface="+mj-ea"/>
                <a:ea typeface="+mj-ea"/>
              </a:rPr>
              <a:t>13</a:t>
            </a:r>
            <a:r>
              <a:rPr lang="ko-KR" altLang="en-US" sz="1200" b="1" dirty="0" smtClean="0">
                <a:solidFill>
                  <a:schemeClr val="tx1"/>
                </a:solidFill>
                <a:latin typeface="+mj-ea"/>
                <a:ea typeface="+mj-ea"/>
              </a:rPr>
              <a:t>쪽</a:t>
            </a:r>
            <a:endParaRPr lang="ko-KR" altLang="en-US" sz="1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8" name="눈물 방울 7"/>
          <p:cNvSpPr/>
          <p:nvPr/>
        </p:nvSpPr>
        <p:spPr>
          <a:xfrm flipH="1" flipV="1">
            <a:off x="1783080" y="331960"/>
            <a:ext cx="297180" cy="308120"/>
          </a:xfrm>
          <a:prstGeom prst="teardrop">
            <a:avLst/>
          </a:prstGeom>
          <a:solidFill>
            <a:srgbClr val="CC7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43075" y="305616"/>
            <a:ext cx="7032959" cy="413862"/>
          </a:xfrm>
        </p:spPr>
        <p:txBody>
          <a:bodyPr/>
          <a:lstStyle/>
          <a:p>
            <a:r>
              <a:rPr lang="en-US" altLang="ko-KR" sz="1800" b="1" dirty="0" smtClean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r>
              <a:rPr lang="en-US" altLang="ko-KR" sz="1800" b="1" dirty="0" smtClean="0">
                <a:latin typeface="+mj-ea"/>
                <a:ea typeface="+mj-ea"/>
              </a:rPr>
              <a:t>  </a:t>
            </a:r>
            <a:r>
              <a:rPr lang="ko-KR" altLang="en-US" sz="1800" b="1" dirty="0" smtClean="0">
                <a:latin typeface="+mj-ea"/>
                <a:ea typeface="+mj-ea"/>
              </a:rPr>
              <a:t>실생활에서 무선 </a:t>
            </a:r>
            <a:r>
              <a:rPr lang="ko-KR" altLang="en-US" sz="1800" b="1" dirty="0">
                <a:latin typeface="+mj-ea"/>
                <a:ea typeface="+mj-ea"/>
              </a:rPr>
              <a:t>네</a:t>
            </a:r>
            <a:r>
              <a:rPr lang="ko-KR" altLang="en-US" sz="1800" b="1" dirty="0" smtClean="0">
                <a:latin typeface="+mj-ea"/>
                <a:ea typeface="+mj-ea"/>
              </a:rPr>
              <a:t>트워크 기술을 활용한 사례 탐구하기</a:t>
            </a:r>
            <a:endParaRPr lang="ko-KR" altLang="en-US" sz="1800" b="1" dirty="0">
              <a:latin typeface="+mj-ea"/>
              <a:ea typeface="+mj-ea"/>
            </a:endParaRPr>
          </a:p>
        </p:txBody>
      </p:sp>
      <p:sp>
        <p:nvSpPr>
          <p:cNvPr id="9" name="순서도: 페이지 연결자 14"/>
          <p:cNvSpPr/>
          <p:nvPr/>
        </p:nvSpPr>
        <p:spPr>
          <a:xfrm>
            <a:off x="3130998" y="3457999"/>
            <a:ext cx="790328" cy="264041"/>
          </a:xfrm>
          <a:prstGeom prst="flowChartOffpageConnector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smtClean="0">
                <a:solidFill>
                  <a:schemeClr val="accent2">
                    <a:lumMod val="50000"/>
                  </a:schemeClr>
                </a:solidFill>
                <a:latin typeface="+mn-ea"/>
              </a:rPr>
              <a:t>예시 답</a:t>
            </a:r>
            <a:endParaRPr lang="ko-KR" altLang="en-US" sz="1400" b="1" dirty="0">
              <a:solidFill>
                <a:schemeClr val="accent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0" name="순서도: 페이지 연결자 14"/>
          <p:cNvSpPr/>
          <p:nvPr/>
        </p:nvSpPr>
        <p:spPr>
          <a:xfrm>
            <a:off x="3130998" y="4503158"/>
            <a:ext cx="790328" cy="264041"/>
          </a:xfrm>
          <a:prstGeom prst="flowChartOffpageConnector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smtClean="0">
                <a:solidFill>
                  <a:schemeClr val="accent2">
                    <a:lumMod val="50000"/>
                  </a:schemeClr>
                </a:solidFill>
                <a:latin typeface="+mn-ea"/>
              </a:rPr>
              <a:t>예시 답</a:t>
            </a:r>
            <a:endParaRPr lang="ko-KR" altLang="en-US" sz="1400" b="1" dirty="0">
              <a:solidFill>
                <a:schemeClr val="accent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1" name="순서도: 페이지 연결자 14"/>
          <p:cNvSpPr/>
          <p:nvPr/>
        </p:nvSpPr>
        <p:spPr>
          <a:xfrm>
            <a:off x="3130998" y="5435268"/>
            <a:ext cx="790328" cy="264041"/>
          </a:xfrm>
          <a:prstGeom prst="flowChartOffpageConnector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smtClean="0">
                <a:solidFill>
                  <a:schemeClr val="accent2">
                    <a:lumMod val="50000"/>
                  </a:schemeClr>
                </a:solidFill>
                <a:latin typeface="+mn-ea"/>
              </a:rPr>
              <a:t>예시 답</a:t>
            </a:r>
            <a:endParaRPr lang="ko-KR" altLang="en-US" sz="1400" b="1" dirty="0">
              <a:solidFill>
                <a:schemeClr val="accent2">
                  <a:lumMod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28269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391668" y="893871"/>
            <a:ext cx="814726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네트워크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환경을 구성하기 위해서는 유무선 공유기와 같은 네트워크 장치와 이를 제어하기 위한 소프트웨어가 필요하다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특히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인터넷에 접속하여 전 세계 사람들과 정보를 주고받기 위해서는 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IP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주소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게이트웨이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DNS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서버 주소 등에 관한 정보가 추가로 요구된다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인터넷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접속에 필요한 정보를 자동으로 할당하는 방식을 동적 호스트 구성 프로토콜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(DHCP)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이라고 한다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</a:p>
          <a:p>
            <a:pPr lvl="0" algn="just">
              <a:lnSpc>
                <a:spcPct val="150000"/>
              </a:lnSpc>
              <a:defRPr/>
            </a:pPr>
            <a:r>
              <a:rPr lang="en-US" altLang="ko-KR" sz="1600" b="1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 </a:t>
            </a:r>
            <a:endParaRPr lang="en-US" altLang="ko-KR" sz="1600" b="1" dirty="0">
              <a:solidFill>
                <a:srgbClr val="009644"/>
              </a:solidFill>
              <a:latin typeface="+mj-ea"/>
              <a:ea typeface="+mj-ea"/>
              <a:cs typeface="Arial"/>
              <a:sym typeface="Arial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b="1" dirty="0">
                <a:latin typeface="+mj-ea"/>
                <a:ea typeface="+mj-ea"/>
              </a:rPr>
              <a:t>네트워크 환경 구성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92518" y="57875"/>
            <a:ext cx="8066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b="1" dirty="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ko-KR" altLang="en-US" sz="4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제목 1"/>
          <p:cNvSpPr txBox="1">
            <a:spLocks/>
          </p:cNvSpPr>
          <p:nvPr/>
        </p:nvSpPr>
        <p:spPr>
          <a:xfrm>
            <a:off x="5727322" y="57875"/>
            <a:ext cx="3358803" cy="4405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00" b="0" kern="120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+mj-cs"/>
              </a:defRPr>
            </a:lvl1pPr>
          </a:lstStyle>
          <a:p>
            <a:pPr algn="ctr"/>
            <a:r>
              <a:rPr lang="en-US" altLang="ko-KR" sz="1600" b="1" dirty="0">
                <a:solidFill>
                  <a:srgbClr val="84C436"/>
                </a:solidFill>
                <a:latin typeface="+mj-ea"/>
                <a:ea typeface="+mj-ea"/>
              </a:rPr>
              <a:t>2. </a:t>
            </a:r>
            <a:r>
              <a:rPr lang="ko-KR" altLang="en-US" sz="1600" b="1" dirty="0">
                <a:solidFill>
                  <a:srgbClr val="84C436"/>
                </a:solidFill>
                <a:latin typeface="+mj-ea"/>
                <a:ea typeface="+mj-ea"/>
              </a:rPr>
              <a:t>네트워크 환경 구성과 설정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83445" y="5973210"/>
            <a:ext cx="462060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ko-KR" sz="900" dirty="0">
                <a:solidFill>
                  <a:srgbClr val="7030A0"/>
                </a:solidFill>
                <a:latin typeface="+mj-ea"/>
                <a:ea typeface="+mj-ea"/>
              </a:rPr>
              <a:t>*</a:t>
            </a:r>
            <a:r>
              <a:rPr lang="ko-KR" altLang="en-US" sz="900" b="1" dirty="0" smtClean="0">
                <a:solidFill>
                  <a:srgbClr val="7030A0"/>
                </a:solidFill>
                <a:latin typeface="+mj-ea"/>
                <a:ea typeface="+mj-ea"/>
              </a:rPr>
              <a:t>윈도에서 </a:t>
            </a:r>
            <a:r>
              <a:rPr lang="en-US" altLang="ko-KR" sz="900" b="1" dirty="0">
                <a:solidFill>
                  <a:srgbClr val="7030A0"/>
                </a:solidFill>
                <a:latin typeface="+mj-ea"/>
                <a:ea typeface="+mj-ea"/>
              </a:rPr>
              <a:t>IP </a:t>
            </a:r>
            <a:r>
              <a:rPr lang="ko-KR" altLang="en-US" sz="900" b="1" dirty="0">
                <a:solidFill>
                  <a:srgbClr val="7030A0"/>
                </a:solidFill>
                <a:latin typeface="+mj-ea"/>
                <a:ea typeface="+mj-ea"/>
              </a:rPr>
              <a:t>설정</a:t>
            </a:r>
            <a:endParaRPr lang="en-US" altLang="ko-KR" sz="900" b="1" dirty="0">
              <a:solidFill>
                <a:srgbClr val="7030A0"/>
              </a:solidFill>
              <a:latin typeface="+mj-ea"/>
              <a:ea typeface="+mj-ea"/>
            </a:endParaRPr>
          </a:p>
          <a:p>
            <a:pPr lvl="0" algn="just">
              <a:lnSpc>
                <a:spcPct val="150000"/>
              </a:lnSpc>
            </a:pPr>
            <a:r>
              <a:rPr lang="ko-KR" altLang="en-US" sz="900" dirty="0">
                <a:latin typeface="+mj-ea"/>
                <a:ea typeface="+mj-ea"/>
              </a:rPr>
              <a:t>작업 표시줄 오른쪽 </a:t>
            </a:r>
            <a:r>
              <a:rPr lang="en-US" altLang="ko-KR" sz="900" dirty="0">
                <a:latin typeface="+mj-ea"/>
                <a:ea typeface="+mj-ea"/>
              </a:rPr>
              <a:t>[</a:t>
            </a:r>
            <a:r>
              <a:rPr lang="ko-KR" altLang="en-US" sz="900" dirty="0">
                <a:latin typeface="+mj-ea"/>
                <a:ea typeface="+mj-ea"/>
              </a:rPr>
              <a:t>네트워크</a:t>
            </a:r>
            <a:r>
              <a:rPr lang="en-US" altLang="ko-KR" sz="900" dirty="0">
                <a:latin typeface="+mj-ea"/>
                <a:ea typeface="+mj-ea"/>
              </a:rPr>
              <a:t>] </a:t>
            </a:r>
            <a:r>
              <a:rPr lang="ko-KR" altLang="en-US" sz="900" dirty="0">
                <a:latin typeface="+mj-ea"/>
                <a:ea typeface="+mj-ea"/>
              </a:rPr>
              <a:t>아이콘에서 마우스 오른쪽 버튼을 클릭 </a:t>
            </a:r>
            <a:r>
              <a:rPr lang="ko-KR" altLang="en-US" sz="900" b="1" dirty="0">
                <a:solidFill>
                  <a:srgbClr val="7030A0"/>
                </a:solidFill>
                <a:latin typeface="+mj-ea"/>
                <a:ea typeface="+mj-ea"/>
              </a:rPr>
              <a:t>→</a:t>
            </a:r>
            <a:r>
              <a:rPr lang="ko-KR" altLang="en-US" sz="900" dirty="0">
                <a:latin typeface="+mj-ea"/>
                <a:ea typeface="+mj-ea"/>
              </a:rPr>
              <a:t> </a:t>
            </a:r>
            <a:r>
              <a:rPr lang="en-US" altLang="ko-KR" sz="900" dirty="0">
                <a:latin typeface="+mj-ea"/>
                <a:ea typeface="+mj-ea"/>
              </a:rPr>
              <a:t>[</a:t>
            </a:r>
            <a:r>
              <a:rPr lang="ko-KR" altLang="en-US" sz="900" dirty="0">
                <a:latin typeface="+mj-ea"/>
                <a:ea typeface="+mj-ea"/>
              </a:rPr>
              <a:t>네트워크 및 인터넷 설정</a:t>
            </a:r>
            <a:r>
              <a:rPr lang="en-US" altLang="ko-KR" sz="900" dirty="0">
                <a:latin typeface="+mj-ea"/>
                <a:ea typeface="+mj-ea"/>
              </a:rPr>
              <a:t>] </a:t>
            </a:r>
            <a:r>
              <a:rPr lang="ko-KR" altLang="en-US" sz="900" dirty="0">
                <a:latin typeface="+mj-ea"/>
                <a:ea typeface="+mj-ea"/>
              </a:rPr>
              <a:t>클릭 </a:t>
            </a:r>
            <a:r>
              <a:rPr lang="ko-KR" altLang="en-US" sz="900" b="1" dirty="0">
                <a:solidFill>
                  <a:srgbClr val="7030A0"/>
                </a:solidFill>
                <a:latin typeface="+mj-ea"/>
                <a:ea typeface="+mj-ea"/>
              </a:rPr>
              <a:t>→</a:t>
            </a:r>
            <a:r>
              <a:rPr lang="ko-KR" altLang="en-US" sz="900" dirty="0">
                <a:latin typeface="+mj-ea"/>
                <a:ea typeface="+mj-ea"/>
              </a:rPr>
              <a:t> </a:t>
            </a:r>
            <a:r>
              <a:rPr lang="en-US" altLang="ko-KR" sz="900" dirty="0">
                <a:latin typeface="+mj-ea"/>
                <a:ea typeface="+mj-ea"/>
              </a:rPr>
              <a:t>[</a:t>
            </a:r>
            <a:r>
              <a:rPr lang="ko-KR" altLang="en-US" sz="900" dirty="0" err="1">
                <a:latin typeface="+mj-ea"/>
                <a:ea typeface="+mj-ea"/>
              </a:rPr>
              <a:t>이더넷</a:t>
            </a:r>
            <a:r>
              <a:rPr lang="en-US" altLang="ko-KR" sz="900" dirty="0">
                <a:latin typeface="+mj-ea"/>
                <a:ea typeface="+mj-ea"/>
              </a:rPr>
              <a:t>] </a:t>
            </a:r>
            <a:r>
              <a:rPr lang="ko-KR" altLang="en-US" sz="900" dirty="0">
                <a:latin typeface="+mj-ea"/>
                <a:ea typeface="+mj-ea"/>
              </a:rPr>
              <a:t>클릭 </a:t>
            </a:r>
            <a:r>
              <a:rPr lang="ko-KR" altLang="en-US" sz="900" b="1" dirty="0">
                <a:solidFill>
                  <a:srgbClr val="7030A0"/>
                </a:solidFill>
                <a:latin typeface="+mj-ea"/>
                <a:ea typeface="+mj-ea"/>
              </a:rPr>
              <a:t>→</a:t>
            </a:r>
            <a:r>
              <a:rPr lang="ko-KR" altLang="en-US" sz="900" dirty="0">
                <a:latin typeface="+mj-ea"/>
                <a:ea typeface="+mj-ea"/>
              </a:rPr>
              <a:t> </a:t>
            </a:r>
            <a:r>
              <a:rPr lang="en-US" altLang="ko-KR" sz="900" dirty="0">
                <a:latin typeface="+mj-ea"/>
                <a:ea typeface="+mj-ea"/>
              </a:rPr>
              <a:t>IP </a:t>
            </a:r>
            <a:r>
              <a:rPr lang="ko-KR" altLang="en-US" sz="900" dirty="0">
                <a:latin typeface="+mj-ea"/>
                <a:ea typeface="+mj-ea"/>
              </a:rPr>
              <a:t>주소 정보 옆 </a:t>
            </a:r>
            <a:r>
              <a:rPr lang="en-US" altLang="ko-KR" sz="900" dirty="0">
                <a:latin typeface="+mj-ea"/>
                <a:ea typeface="+mj-ea"/>
              </a:rPr>
              <a:t>[</a:t>
            </a:r>
            <a:r>
              <a:rPr lang="ko-KR" altLang="en-US" sz="900" dirty="0">
                <a:latin typeface="+mj-ea"/>
                <a:ea typeface="+mj-ea"/>
              </a:rPr>
              <a:t>편집</a:t>
            </a:r>
            <a:r>
              <a:rPr lang="en-US" altLang="ko-KR" sz="900" dirty="0">
                <a:latin typeface="+mj-ea"/>
                <a:ea typeface="+mj-ea"/>
              </a:rPr>
              <a:t>] </a:t>
            </a:r>
            <a:r>
              <a:rPr lang="ko-KR" altLang="en-US" sz="900" dirty="0">
                <a:latin typeface="+mj-ea"/>
                <a:ea typeface="+mj-ea"/>
              </a:rPr>
              <a:t>클릭</a:t>
            </a:r>
            <a:endParaRPr lang="en-US" altLang="ko-KR" sz="900" dirty="0">
              <a:solidFill>
                <a:schemeClr val="dk1"/>
              </a:solidFill>
              <a:latin typeface="+mj-ea"/>
              <a:ea typeface="+mj-ea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91668" y="3121000"/>
            <a:ext cx="81472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600" dirty="0">
                <a:solidFill>
                  <a:schemeClr val="dk1"/>
                </a:solidFill>
                <a:latin typeface="+mj-ea"/>
                <a:cs typeface="Arial"/>
                <a:sym typeface="Arial"/>
              </a:rPr>
              <a:t>우리가 컴퓨터를 사용할 때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cs typeface="Arial"/>
                <a:sym typeface="Arial"/>
              </a:rPr>
              <a:t>,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cs typeface="Arial"/>
                <a:sym typeface="Arial"/>
              </a:rPr>
              <a:t>이러한 정보를 직접 작성하지 않고 랜 </a:t>
            </a:r>
            <a:r>
              <a:rPr lang="ko-KR" altLang="en-US" sz="1600" dirty="0" smtClean="0">
                <a:solidFill>
                  <a:schemeClr val="dk1"/>
                </a:solidFill>
                <a:latin typeface="+mj-ea"/>
                <a:cs typeface="Arial"/>
                <a:sym typeface="Arial"/>
              </a:rPr>
              <a:t>케이블이</a:t>
            </a: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나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와이파이를 사용하여 곧바로 인터넷을 사용할 수 있는 이유는 대부분의 컴퓨팅 기기에서 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DHCP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방식을 지원하고 있기 때문이다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2130233"/>
              </p:ext>
            </p:extLst>
          </p:nvPr>
        </p:nvGraphicFramePr>
        <p:xfrm>
          <a:off x="5357410" y="4110120"/>
          <a:ext cx="3451486" cy="199458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88494">
                  <a:extLst>
                    <a:ext uri="{9D8B030D-6E8A-4147-A177-3AD203B41FA5}">
                      <a16:colId xmlns:a16="http://schemas.microsoft.com/office/drawing/2014/main" val="2915377458"/>
                    </a:ext>
                  </a:extLst>
                </a:gridCol>
                <a:gridCol w="1762992">
                  <a:extLst>
                    <a:ext uri="{9D8B030D-6E8A-4147-A177-3AD203B41FA5}">
                      <a16:colId xmlns:a16="http://schemas.microsoft.com/office/drawing/2014/main" val="1588202851"/>
                    </a:ext>
                  </a:extLst>
                </a:gridCol>
              </a:tblGrid>
              <a:tr h="39891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+mj-ea"/>
                          <a:ea typeface="+mj-ea"/>
                        </a:rPr>
                        <a:t>항목</a:t>
                      </a:r>
                    </a:p>
                  </a:txBody>
                  <a:tcPr anchor="ctr">
                    <a:solidFill>
                      <a:srgbClr val="B6DEDD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+mj-ea"/>
                          <a:ea typeface="+mj-ea"/>
                        </a:rPr>
                        <a:t>정보 예시</a:t>
                      </a:r>
                    </a:p>
                  </a:txBody>
                  <a:tcPr anchor="ctr">
                    <a:solidFill>
                      <a:srgbClr val="B6DE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3972414"/>
                  </a:ext>
                </a:extLst>
              </a:tr>
              <a:tr h="39891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+mj-ea"/>
                          <a:ea typeface="+mj-ea"/>
                        </a:rPr>
                        <a:t>IP </a:t>
                      </a:r>
                      <a:r>
                        <a:rPr lang="ko-KR" altLang="en-US" sz="1200" b="1" dirty="0">
                          <a:latin typeface="+mj-ea"/>
                          <a:ea typeface="+mj-ea"/>
                        </a:rPr>
                        <a:t>주소</a:t>
                      </a:r>
                    </a:p>
                  </a:txBody>
                  <a:tcPr anchor="ctr"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>
                          <a:latin typeface="+mj-ea"/>
                          <a:ea typeface="+mj-ea"/>
                        </a:rPr>
                        <a:t>10.237.18.125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450765"/>
                  </a:ext>
                </a:extLst>
              </a:tr>
              <a:tr h="39891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err="1">
                          <a:latin typeface="+mj-ea"/>
                          <a:ea typeface="+mj-ea"/>
                        </a:rPr>
                        <a:t>서브넷</a:t>
                      </a:r>
                      <a:r>
                        <a:rPr lang="ko-KR" altLang="en-US" sz="1200" b="1" dirty="0">
                          <a:latin typeface="+mj-ea"/>
                          <a:ea typeface="+mj-ea"/>
                        </a:rPr>
                        <a:t> </a:t>
                      </a:r>
                      <a:r>
                        <a:rPr lang="ko-KR" altLang="en-US" sz="1200" b="1" dirty="0" err="1">
                          <a:latin typeface="+mj-ea"/>
                          <a:ea typeface="+mj-ea"/>
                        </a:rPr>
                        <a:t>접수사</a:t>
                      </a:r>
                      <a:r>
                        <a:rPr lang="ko-KR" altLang="en-US" sz="1200" b="1" dirty="0">
                          <a:latin typeface="+mj-ea"/>
                          <a:ea typeface="+mj-ea"/>
                        </a:rPr>
                        <a:t> 길이</a:t>
                      </a:r>
                    </a:p>
                  </a:txBody>
                  <a:tcPr anchor="ctr"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>
                          <a:latin typeface="+mj-ea"/>
                          <a:ea typeface="+mj-ea"/>
                        </a:rPr>
                        <a:t>24</a:t>
                      </a:r>
                      <a:endParaRPr lang="ko-KR" altLang="en-US" sz="12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9664369"/>
                  </a:ext>
                </a:extLst>
              </a:tr>
              <a:tr h="39891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+mj-ea"/>
                          <a:ea typeface="+mj-ea"/>
                        </a:rPr>
                        <a:t>게이트웨이</a:t>
                      </a:r>
                    </a:p>
                  </a:txBody>
                  <a:tcPr anchor="ctr"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>
                          <a:latin typeface="+mj-ea"/>
                          <a:ea typeface="+mj-ea"/>
                        </a:rPr>
                        <a:t>10.237.18.1</a:t>
                      </a:r>
                      <a:endParaRPr lang="ko-KR" altLang="en-US" sz="12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0086460"/>
                  </a:ext>
                </a:extLst>
              </a:tr>
              <a:tr h="39891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+mj-ea"/>
                          <a:ea typeface="+mj-ea"/>
                        </a:rPr>
                        <a:t>DNS </a:t>
                      </a:r>
                      <a:r>
                        <a:rPr lang="ko-KR" altLang="en-US" sz="1200" b="1" dirty="0">
                          <a:latin typeface="+mj-ea"/>
                          <a:ea typeface="+mj-ea"/>
                        </a:rPr>
                        <a:t>서버</a:t>
                      </a:r>
                    </a:p>
                  </a:txBody>
                  <a:tcPr anchor="ctr"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9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>
                          <a:latin typeface="+mj-ea"/>
                          <a:ea typeface="+mj-ea"/>
                        </a:rPr>
                        <a:t>168.126.63.1</a:t>
                      </a:r>
                      <a:endParaRPr lang="ko-KR" altLang="en-US" sz="12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9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7175920"/>
                  </a:ext>
                </a:extLst>
              </a:tr>
            </a:tbl>
          </a:graphicData>
        </a:graphic>
      </p:graphicFrame>
      <p:grpSp>
        <p:nvGrpSpPr>
          <p:cNvPr id="2" name="그룹 1">
            <a:extLst>
              <a:ext uri="{FF2B5EF4-FFF2-40B4-BE49-F238E27FC236}">
                <a16:creationId xmlns:a16="http://schemas.microsoft.com/office/drawing/2014/main" id="{144010E2-0E6F-5F9C-1B6F-7E77006CE77E}"/>
              </a:ext>
            </a:extLst>
          </p:cNvPr>
          <p:cNvGrpSpPr/>
          <p:nvPr/>
        </p:nvGrpSpPr>
        <p:grpSpPr>
          <a:xfrm>
            <a:off x="6199207" y="6237344"/>
            <a:ext cx="2210310" cy="276999"/>
            <a:chOff x="1383349" y="6006886"/>
            <a:chExt cx="2210310" cy="276999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3982B5B-DC4D-B3DF-51FB-DD4741BC00FA}"/>
                </a:ext>
              </a:extLst>
            </p:cNvPr>
            <p:cNvSpPr txBox="1"/>
            <p:nvPr/>
          </p:nvSpPr>
          <p:spPr>
            <a:xfrm>
              <a:off x="1545972" y="6006886"/>
              <a:ext cx="204768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200" dirty="0">
                  <a:latin typeface="+mj-ea"/>
                  <a:ea typeface="+mj-ea"/>
                  <a:cs typeface="Arial" panose="020B0604020202020204" pitchFamily="34" charset="0"/>
                </a:rPr>
                <a:t>네트워크 환경 설정 예시</a:t>
              </a:r>
              <a:endParaRPr lang="ko-KR" altLang="en-US" sz="1100" dirty="0">
                <a:latin typeface="+mj-ea"/>
                <a:ea typeface="+mj-ea"/>
              </a:endParaRPr>
            </a:p>
          </p:txBody>
        </p:sp>
        <p:grpSp>
          <p:nvGrpSpPr>
            <p:cNvPr id="6" name="그룹 5">
              <a:extLst>
                <a:ext uri="{FF2B5EF4-FFF2-40B4-BE49-F238E27FC236}">
                  <a16:creationId xmlns:a16="http://schemas.microsoft.com/office/drawing/2014/main" id="{E45BCF8D-AF0C-02D0-8AAE-D3CE52699471}"/>
                </a:ext>
              </a:extLst>
            </p:cNvPr>
            <p:cNvGrpSpPr/>
            <p:nvPr/>
          </p:nvGrpSpPr>
          <p:grpSpPr>
            <a:xfrm>
              <a:off x="1383349" y="6069637"/>
              <a:ext cx="167718" cy="167718"/>
              <a:chOff x="2318385" y="5250420"/>
              <a:chExt cx="196293" cy="196293"/>
            </a:xfrm>
          </p:grpSpPr>
          <p:sp>
            <p:nvSpPr>
              <p:cNvPr id="7" name="타원 6">
                <a:extLst>
                  <a:ext uri="{FF2B5EF4-FFF2-40B4-BE49-F238E27FC236}">
                    <a16:creationId xmlns:a16="http://schemas.microsoft.com/office/drawing/2014/main" id="{DC189FF2-682D-9E68-7A8D-6FAC818C012A}"/>
                  </a:ext>
                </a:extLst>
              </p:cNvPr>
              <p:cNvSpPr/>
              <p:nvPr/>
            </p:nvSpPr>
            <p:spPr>
              <a:xfrm>
                <a:off x="2318385" y="5250420"/>
                <a:ext cx="196293" cy="196293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noFill/>
                  <a:latin typeface="+mj-ea"/>
                  <a:ea typeface="+mj-ea"/>
                </a:endParaRPr>
              </a:p>
            </p:txBody>
          </p:sp>
          <p:sp>
            <p:nvSpPr>
              <p:cNvPr id="8" name="이등변 삼각형 7">
                <a:extLst>
                  <a:ext uri="{FF2B5EF4-FFF2-40B4-BE49-F238E27FC236}">
                    <a16:creationId xmlns:a16="http://schemas.microsoft.com/office/drawing/2014/main" id="{EB10F754-E781-0331-0D17-29188D158629}"/>
                  </a:ext>
                </a:extLst>
              </p:cNvPr>
              <p:cNvSpPr/>
              <p:nvPr/>
            </p:nvSpPr>
            <p:spPr>
              <a:xfrm>
                <a:off x="2355652" y="5286592"/>
                <a:ext cx="121758" cy="104964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+mj-ea"/>
                  <a:ea typeface="+mj-ea"/>
                </a:endParaRPr>
              </a:p>
            </p:txBody>
          </p:sp>
        </p:grpSp>
      </p:grpSp>
      <p:sp>
        <p:nvSpPr>
          <p:cNvPr id="16" name="모서리가 둥근 직사각형 15"/>
          <p:cNvSpPr/>
          <p:nvPr/>
        </p:nvSpPr>
        <p:spPr>
          <a:xfrm>
            <a:off x="8238227" y="686319"/>
            <a:ext cx="755374" cy="2882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  <a:latin typeface="+mj-ea"/>
                <a:ea typeface="+mj-ea"/>
              </a:rPr>
              <a:t>14</a:t>
            </a:r>
            <a:r>
              <a:rPr lang="ko-KR" altLang="en-US" sz="1200" b="1" dirty="0" smtClean="0">
                <a:solidFill>
                  <a:schemeClr val="tx1"/>
                </a:solidFill>
                <a:latin typeface="+mj-ea"/>
                <a:ea typeface="+mj-ea"/>
              </a:rPr>
              <a:t>쪽</a:t>
            </a:r>
            <a:endParaRPr lang="ko-KR" altLang="en-US" sz="1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391669" y="4285220"/>
            <a:ext cx="488572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600" dirty="0" smtClean="0">
                <a:solidFill>
                  <a:schemeClr val="dk1"/>
                </a:solidFill>
                <a:latin typeface="+mj-ea"/>
                <a:cs typeface="Arial"/>
                <a:sym typeface="Arial"/>
              </a:rPr>
              <a:t>한편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cs typeface="Arial"/>
                <a:sym typeface="Arial"/>
              </a:rPr>
              <a:t>학교나 회사 등 일정 규모 이상의 조직에서는 동적 호스트 구성 프로토콜을 사용하는 것이 더 편리하지만 보안을 위해 인터넷 접속 정보를 수동으로 입력하기도 한다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cs typeface="Arial"/>
                <a:sym typeface="Arial"/>
              </a:rPr>
              <a:t>.</a:t>
            </a:r>
            <a:endParaRPr lang="en-US" altLang="ko-KR" sz="1600" b="1" dirty="0">
              <a:solidFill>
                <a:srgbClr val="009644"/>
              </a:solidFill>
              <a:latin typeface="+mj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6879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b="1" dirty="0">
                <a:latin typeface="+mj-ea"/>
                <a:ea typeface="+mj-ea"/>
              </a:rPr>
              <a:t>네트워크 환경 구성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92517" y="46118"/>
            <a:ext cx="8066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b="1" dirty="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ko-KR" altLang="en-US" sz="4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제목 1"/>
          <p:cNvSpPr txBox="1">
            <a:spLocks/>
          </p:cNvSpPr>
          <p:nvPr/>
        </p:nvSpPr>
        <p:spPr>
          <a:xfrm>
            <a:off x="5727322" y="57875"/>
            <a:ext cx="3358803" cy="4405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00" b="0" kern="120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+mj-cs"/>
              </a:defRPr>
            </a:lvl1pPr>
          </a:lstStyle>
          <a:p>
            <a:pPr algn="ctr"/>
            <a:r>
              <a:rPr lang="en-US" altLang="ko-KR" sz="1600" b="1" dirty="0">
                <a:solidFill>
                  <a:srgbClr val="84C436"/>
                </a:solidFill>
                <a:latin typeface="+mj-ea"/>
                <a:ea typeface="+mj-ea"/>
              </a:rPr>
              <a:t>2. </a:t>
            </a:r>
            <a:r>
              <a:rPr lang="ko-KR" altLang="en-US" sz="1600" b="1" dirty="0">
                <a:solidFill>
                  <a:srgbClr val="84C436"/>
                </a:solidFill>
                <a:latin typeface="+mj-ea"/>
                <a:ea typeface="+mj-ea"/>
              </a:rPr>
              <a:t>네트워크 환경 구성과 설정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391668" y="5472093"/>
            <a:ext cx="83430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네트워크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환경을 구성할 때는 용도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규모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보안 등 다양한 요인을 고려하여야 한다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또한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IT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기술이 빠르게 발전하고 있기 때문에 새로운 서비스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기기 도입 등 변화하는 환경에 대응할 수 있도록 유연하게 구성하는 것이 좋다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FA988177-AD81-B90B-7D3F-A476E74C29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498" y="949443"/>
            <a:ext cx="7516528" cy="4225882"/>
          </a:xfrm>
          <a:prstGeom prst="rect">
            <a:avLst/>
          </a:prstGeom>
        </p:spPr>
      </p:pic>
      <p:grpSp>
        <p:nvGrpSpPr>
          <p:cNvPr id="5" name="그룹 4">
            <a:extLst>
              <a:ext uri="{FF2B5EF4-FFF2-40B4-BE49-F238E27FC236}">
                <a16:creationId xmlns:a16="http://schemas.microsoft.com/office/drawing/2014/main" id="{0C223134-9CC5-2C6D-06B0-08D93F9C23CC}"/>
              </a:ext>
            </a:extLst>
          </p:cNvPr>
          <p:cNvGrpSpPr/>
          <p:nvPr/>
        </p:nvGrpSpPr>
        <p:grpSpPr>
          <a:xfrm>
            <a:off x="6085192" y="5148282"/>
            <a:ext cx="2210310" cy="276999"/>
            <a:chOff x="1383349" y="6006886"/>
            <a:chExt cx="2210310" cy="276999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79AD56D-DE12-F1DD-502E-F82B540D6E1A}"/>
                </a:ext>
              </a:extLst>
            </p:cNvPr>
            <p:cNvSpPr txBox="1"/>
            <p:nvPr/>
          </p:nvSpPr>
          <p:spPr>
            <a:xfrm>
              <a:off x="1545972" y="6006886"/>
              <a:ext cx="204768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200" dirty="0">
                  <a:latin typeface="+mj-ea"/>
                  <a:ea typeface="+mj-ea"/>
                  <a:cs typeface="Arial" panose="020B0604020202020204" pitchFamily="34" charset="0"/>
                </a:rPr>
                <a:t>자동 할당</a:t>
              </a:r>
              <a:endParaRPr lang="ko-KR" altLang="en-US" sz="1100" dirty="0">
                <a:latin typeface="+mj-ea"/>
                <a:ea typeface="+mj-ea"/>
              </a:endParaRPr>
            </a:p>
          </p:txBody>
        </p:sp>
        <p:grpSp>
          <p:nvGrpSpPr>
            <p:cNvPr id="14" name="그룹 13">
              <a:extLst>
                <a:ext uri="{FF2B5EF4-FFF2-40B4-BE49-F238E27FC236}">
                  <a16:creationId xmlns:a16="http://schemas.microsoft.com/office/drawing/2014/main" id="{49438B3D-1EDB-E533-3FB9-2E60C003DBCE}"/>
                </a:ext>
              </a:extLst>
            </p:cNvPr>
            <p:cNvGrpSpPr/>
            <p:nvPr/>
          </p:nvGrpSpPr>
          <p:grpSpPr>
            <a:xfrm>
              <a:off x="1383349" y="6069637"/>
              <a:ext cx="167718" cy="167718"/>
              <a:chOff x="2318385" y="5250420"/>
              <a:chExt cx="196293" cy="196293"/>
            </a:xfrm>
          </p:grpSpPr>
          <p:sp>
            <p:nvSpPr>
              <p:cNvPr id="15" name="타원 14">
                <a:extLst>
                  <a:ext uri="{FF2B5EF4-FFF2-40B4-BE49-F238E27FC236}">
                    <a16:creationId xmlns:a16="http://schemas.microsoft.com/office/drawing/2014/main" id="{9063E7B6-A305-1BEC-FA4B-2D674FF40442}"/>
                  </a:ext>
                </a:extLst>
              </p:cNvPr>
              <p:cNvSpPr/>
              <p:nvPr/>
            </p:nvSpPr>
            <p:spPr>
              <a:xfrm>
                <a:off x="2318385" y="5250420"/>
                <a:ext cx="196293" cy="196293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noFill/>
                  <a:latin typeface="+mj-ea"/>
                  <a:ea typeface="+mj-ea"/>
                </a:endParaRPr>
              </a:p>
            </p:txBody>
          </p:sp>
          <p:sp>
            <p:nvSpPr>
              <p:cNvPr id="16" name="이등변 삼각형 15">
                <a:extLst>
                  <a:ext uri="{FF2B5EF4-FFF2-40B4-BE49-F238E27FC236}">
                    <a16:creationId xmlns:a16="http://schemas.microsoft.com/office/drawing/2014/main" id="{19A4EA37-EA25-61C9-078F-AD8604C1ADF2}"/>
                  </a:ext>
                </a:extLst>
              </p:cNvPr>
              <p:cNvSpPr/>
              <p:nvPr/>
            </p:nvSpPr>
            <p:spPr>
              <a:xfrm>
                <a:off x="2355652" y="5286592"/>
                <a:ext cx="121758" cy="104964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BF0EC292-AA0B-AB9F-6FAB-B2D944980F7E}"/>
              </a:ext>
            </a:extLst>
          </p:cNvPr>
          <p:cNvGrpSpPr/>
          <p:nvPr/>
        </p:nvGrpSpPr>
        <p:grpSpPr>
          <a:xfrm>
            <a:off x="2196941" y="5143949"/>
            <a:ext cx="2210310" cy="276999"/>
            <a:chOff x="1383349" y="6006886"/>
            <a:chExt cx="2210310" cy="276999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1B7C695-E703-AA99-DEDC-6EC7EE2A4606}"/>
                </a:ext>
              </a:extLst>
            </p:cNvPr>
            <p:cNvSpPr txBox="1"/>
            <p:nvPr/>
          </p:nvSpPr>
          <p:spPr>
            <a:xfrm>
              <a:off x="1545972" y="6006886"/>
              <a:ext cx="204768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200" dirty="0">
                  <a:latin typeface="+mj-ea"/>
                  <a:ea typeface="+mj-ea"/>
                  <a:cs typeface="Arial" panose="020B0604020202020204" pitchFamily="34" charset="0"/>
                </a:rPr>
                <a:t>수동 입력</a:t>
              </a:r>
              <a:endParaRPr lang="ko-KR" altLang="en-US" sz="1100" dirty="0">
                <a:latin typeface="+mj-ea"/>
                <a:ea typeface="+mj-ea"/>
              </a:endParaRPr>
            </a:p>
          </p:txBody>
        </p:sp>
        <p:grpSp>
          <p:nvGrpSpPr>
            <p:cNvPr id="19" name="그룹 18">
              <a:extLst>
                <a:ext uri="{FF2B5EF4-FFF2-40B4-BE49-F238E27FC236}">
                  <a16:creationId xmlns:a16="http://schemas.microsoft.com/office/drawing/2014/main" id="{DE742CF3-F6E8-0846-1F19-E66D059D9EF0}"/>
                </a:ext>
              </a:extLst>
            </p:cNvPr>
            <p:cNvGrpSpPr/>
            <p:nvPr/>
          </p:nvGrpSpPr>
          <p:grpSpPr>
            <a:xfrm>
              <a:off x="1383349" y="6069637"/>
              <a:ext cx="167718" cy="167718"/>
              <a:chOff x="2318385" y="5250420"/>
              <a:chExt cx="196293" cy="196293"/>
            </a:xfrm>
          </p:grpSpPr>
          <p:sp>
            <p:nvSpPr>
              <p:cNvPr id="20" name="타원 19">
                <a:extLst>
                  <a:ext uri="{FF2B5EF4-FFF2-40B4-BE49-F238E27FC236}">
                    <a16:creationId xmlns:a16="http://schemas.microsoft.com/office/drawing/2014/main" id="{0A90D831-C3B6-AE21-7BF2-02A80744A647}"/>
                  </a:ext>
                </a:extLst>
              </p:cNvPr>
              <p:cNvSpPr/>
              <p:nvPr/>
            </p:nvSpPr>
            <p:spPr>
              <a:xfrm>
                <a:off x="2318385" y="5250420"/>
                <a:ext cx="196293" cy="196293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noFill/>
                  <a:latin typeface="+mj-ea"/>
                  <a:ea typeface="+mj-ea"/>
                </a:endParaRPr>
              </a:p>
            </p:txBody>
          </p:sp>
          <p:sp>
            <p:nvSpPr>
              <p:cNvPr id="21" name="이등변 삼각형 20">
                <a:extLst>
                  <a:ext uri="{FF2B5EF4-FFF2-40B4-BE49-F238E27FC236}">
                    <a16:creationId xmlns:a16="http://schemas.microsoft.com/office/drawing/2014/main" id="{E3EB904F-F8A8-C763-29FF-EAE0257970A0}"/>
                  </a:ext>
                </a:extLst>
              </p:cNvPr>
              <p:cNvSpPr/>
              <p:nvPr/>
            </p:nvSpPr>
            <p:spPr>
              <a:xfrm>
                <a:off x="2355652" y="5286592"/>
                <a:ext cx="121758" cy="104964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+mj-ea"/>
                  <a:ea typeface="+mj-ea"/>
                </a:endParaRPr>
              </a:p>
            </p:txBody>
          </p:sp>
        </p:grpSp>
      </p:grpSp>
      <p:sp>
        <p:nvSpPr>
          <p:cNvPr id="23" name="모서리가 둥근 직사각형 22"/>
          <p:cNvSpPr/>
          <p:nvPr/>
        </p:nvSpPr>
        <p:spPr>
          <a:xfrm>
            <a:off x="8238227" y="686319"/>
            <a:ext cx="755374" cy="2882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  <a:latin typeface="+mj-ea"/>
                <a:ea typeface="+mj-ea"/>
              </a:rPr>
              <a:t>14</a:t>
            </a:r>
            <a:r>
              <a:rPr lang="ko-KR" altLang="en-US" sz="1200" b="1" dirty="0" smtClean="0">
                <a:solidFill>
                  <a:schemeClr val="tx1"/>
                </a:solidFill>
                <a:latin typeface="+mj-ea"/>
                <a:ea typeface="+mj-ea"/>
              </a:rPr>
              <a:t>쪽</a:t>
            </a:r>
            <a:endParaRPr lang="ko-KR" altLang="en-US" sz="1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675433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2"/>
          <a:srcRect t="5997"/>
          <a:stretch/>
        </p:blipFill>
        <p:spPr>
          <a:xfrm>
            <a:off x="409520" y="810228"/>
            <a:ext cx="8425748" cy="3194608"/>
          </a:xfrm>
          <a:prstGeom prst="rect">
            <a:avLst/>
          </a:prstGeom>
        </p:spPr>
      </p:pic>
      <p:pic>
        <p:nvPicPr>
          <p:cNvPr id="34" name="그림 33"/>
          <p:cNvPicPr>
            <a:picLocks noChangeAspect="1"/>
          </p:cNvPicPr>
          <p:nvPr/>
        </p:nvPicPr>
        <p:blipFill rotWithShape="1">
          <a:blip r:embed="rId3"/>
          <a:srcRect t="86124"/>
          <a:stretch/>
        </p:blipFill>
        <p:spPr>
          <a:xfrm>
            <a:off x="409640" y="4780345"/>
            <a:ext cx="8485200" cy="929725"/>
          </a:xfrm>
          <a:prstGeom prst="rect">
            <a:avLst/>
          </a:prstGeom>
        </p:spPr>
      </p:pic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b="1" dirty="0">
                <a:latin typeface="+mj-ea"/>
                <a:ea typeface="+mj-ea"/>
              </a:rPr>
              <a:t>네트워크 환경 구성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00984" y="54585"/>
            <a:ext cx="8066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b="1" dirty="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ko-KR" altLang="en-US" sz="4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제목 1"/>
          <p:cNvSpPr txBox="1">
            <a:spLocks/>
          </p:cNvSpPr>
          <p:nvPr/>
        </p:nvSpPr>
        <p:spPr>
          <a:xfrm>
            <a:off x="5727322" y="57875"/>
            <a:ext cx="3358803" cy="4405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00" b="0" kern="120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+mj-cs"/>
              </a:defRPr>
            </a:lvl1pPr>
          </a:lstStyle>
          <a:p>
            <a:pPr algn="ctr"/>
            <a:r>
              <a:rPr lang="en-US" altLang="ko-KR" sz="1600" b="1" dirty="0">
                <a:solidFill>
                  <a:srgbClr val="84C436"/>
                </a:solidFill>
                <a:latin typeface="+mj-ea"/>
                <a:ea typeface="+mj-ea"/>
              </a:rPr>
              <a:t>2. </a:t>
            </a:r>
            <a:r>
              <a:rPr lang="ko-KR" altLang="en-US" sz="1600" b="1" dirty="0">
                <a:solidFill>
                  <a:srgbClr val="84C436"/>
                </a:solidFill>
                <a:latin typeface="+mj-ea"/>
                <a:ea typeface="+mj-ea"/>
              </a:rPr>
              <a:t>네트워크 환경 구성과 설정</a:t>
            </a:r>
          </a:p>
        </p:txBody>
      </p:sp>
      <p:sp>
        <p:nvSpPr>
          <p:cNvPr id="31" name="직사각형 30"/>
          <p:cNvSpPr/>
          <p:nvPr/>
        </p:nvSpPr>
        <p:spPr>
          <a:xfrm>
            <a:off x="1839136" y="1104927"/>
            <a:ext cx="18389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600" b="1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서브넷</a:t>
            </a:r>
            <a:r>
              <a:rPr lang="ko-KR" altLang="en-US" sz="16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접두사 길이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486136" y="2265628"/>
            <a:ext cx="8183301" cy="2749671"/>
          </a:xfrm>
          <a:prstGeom prst="rect">
            <a:avLst/>
          </a:prstGeom>
          <a:solidFill>
            <a:srgbClr val="EAF2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3" name="그림 32"/>
          <p:cNvPicPr>
            <a:picLocks noChangeAspect="1"/>
          </p:cNvPicPr>
          <p:nvPr/>
        </p:nvPicPr>
        <p:blipFill rotWithShape="1">
          <a:blip r:embed="rId2"/>
          <a:srcRect l="50913" t="47581" r="6227" b="14345"/>
          <a:stretch/>
        </p:blipFill>
        <p:spPr>
          <a:xfrm>
            <a:off x="4466760" y="3259700"/>
            <a:ext cx="3909106" cy="1400596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706055" y="1719599"/>
            <a:ext cx="7638550" cy="1666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0" indent="-1714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2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ko-KR" altLang="en-US" sz="1400" dirty="0" err="1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서브넷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(Subnet)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은 네트워크를 효율적이면서도 안전하게 관리하기 위해 부분적으로 나눈 네트워크를 의미한다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예를 들어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IP 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주소를 유선 전화번호에 비유하자면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400" dirty="0" err="1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서브넷은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02(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서울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), 044(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세종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), 064(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제주도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)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와 같이 지역 번호에 해당한다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무선 네트워크를 구성할 수 있는 통신 기술에는 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RFID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나 </a:t>
            </a:r>
            <a:r>
              <a:rPr lang="ko-KR" altLang="en-US" sz="1400" dirty="0" err="1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셀룰러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통신도 있다</a:t>
            </a:r>
            <a:r>
              <a:rPr lang="en-US" altLang="ko-KR" sz="14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 </a:t>
            </a:r>
            <a:endParaRPr lang="en-US" altLang="ko-KR" sz="1400" b="1" dirty="0">
              <a:solidFill>
                <a:srgbClr val="009644"/>
              </a:solidFill>
              <a:latin typeface="+mj-ea"/>
              <a:ea typeface="+mj-ea"/>
              <a:cs typeface="Arial"/>
              <a:sym typeface="Arial"/>
            </a:endParaRP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endParaRPr lang="en-US" altLang="ko-KR" sz="1400" b="1" dirty="0">
              <a:solidFill>
                <a:srgbClr val="009644"/>
              </a:solidFill>
              <a:latin typeface="+mj-ea"/>
              <a:ea typeface="+mj-ea"/>
              <a:cs typeface="Arial"/>
              <a:sym typeface="Arial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83865" y="3139367"/>
            <a:ext cx="3585167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400" dirty="0" err="1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서브넷</a:t>
            </a:r>
            <a:r>
              <a:rPr lang="ko-KR" altLang="en-US" sz="14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접두사 길이는 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IP 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주소가 속한 네트워크 주소의 길이를 의미한다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예를 들어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어떤 컴퓨팅 기기의 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IP 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주소가 ‘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192.168.1.30’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이고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400" dirty="0" err="1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서브넷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접두사 길이가 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24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라면 이 기기가 속한 네트워크에서 사용 가능한 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IP 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주소의 범위는 대략 ‘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192.168.1.0~192.168.1.255’</a:t>
            </a:r>
            <a:r>
              <a:rPr lang="ko-KR" altLang="en-US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가 된다</a:t>
            </a:r>
            <a:r>
              <a:rPr lang="en-US" altLang="ko-KR" sz="14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  <a:endParaRPr lang="en-US" altLang="ko-KR" sz="1400" b="1" dirty="0">
              <a:solidFill>
                <a:srgbClr val="009644"/>
              </a:solidFill>
              <a:latin typeface="+mj-ea"/>
              <a:ea typeface="+mj-ea"/>
              <a:cs typeface="Arial"/>
              <a:sym typeface="Arial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9A603EDA-AD65-ACAA-1934-80770FD9324A}"/>
              </a:ext>
            </a:extLst>
          </p:cNvPr>
          <p:cNvGrpSpPr/>
          <p:nvPr/>
        </p:nvGrpSpPr>
        <p:grpSpPr>
          <a:xfrm>
            <a:off x="4992882" y="4721909"/>
            <a:ext cx="3501018" cy="276999"/>
            <a:chOff x="1383349" y="6006886"/>
            <a:chExt cx="3501018" cy="276999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D7B249E-CCD6-EE6A-43C4-A45A4CC66C68}"/>
                </a:ext>
              </a:extLst>
            </p:cNvPr>
            <p:cNvSpPr txBox="1"/>
            <p:nvPr/>
          </p:nvSpPr>
          <p:spPr>
            <a:xfrm>
              <a:off x="1545972" y="6006886"/>
              <a:ext cx="33383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200" dirty="0" err="1">
                  <a:latin typeface="+mj-ea"/>
                  <a:ea typeface="+mj-ea"/>
                  <a:cs typeface="Arial" panose="020B0604020202020204" pitchFamily="34" charset="0"/>
                </a:rPr>
                <a:t>서브넷</a:t>
              </a:r>
              <a:r>
                <a:rPr lang="ko-KR" altLang="en-US" sz="1200" dirty="0">
                  <a:latin typeface="+mj-ea"/>
                  <a:ea typeface="+mj-ea"/>
                  <a:cs typeface="Arial" panose="020B0604020202020204" pitchFamily="34" charset="0"/>
                </a:rPr>
                <a:t> 접두사 길이가 </a:t>
              </a:r>
              <a:r>
                <a:rPr lang="en-US" altLang="ko-KR" sz="1200" dirty="0">
                  <a:latin typeface="+mj-ea"/>
                  <a:ea typeface="+mj-ea"/>
                  <a:cs typeface="Arial" panose="020B0604020202020204" pitchFamily="34" charset="0"/>
                </a:rPr>
                <a:t>24</a:t>
              </a:r>
              <a:r>
                <a:rPr lang="ko-KR" altLang="en-US" sz="1200" dirty="0">
                  <a:latin typeface="+mj-ea"/>
                  <a:ea typeface="+mj-ea"/>
                  <a:cs typeface="Arial" panose="020B0604020202020204" pitchFamily="34" charset="0"/>
                </a:rPr>
                <a:t>인 경우 예시</a:t>
              </a:r>
              <a:endParaRPr lang="ko-KR" altLang="en-US" sz="1100" dirty="0">
                <a:latin typeface="+mj-ea"/>
                <a:ea typeface="+mj-ea"/>
              </a:endParaRPr>
            </a:p>
          </p:txBody>
        </p:sp>
        <p:grpSp>
          <p:nvGrpSpPr>
            <p:cNvPr id="8" name="그룹 7">
              <a:extLst>
                <a:ext uri="{FF2B5EF4-FFF2-40B4-BE49-F238E27FC236}">
                  <a16:creationId xmlns:a16="http://schemas.microsoft.com/office/drawing/2014/main" id="{578189E1-B1EF-E10D-E7EF-8CAE6C17998F}"/>
                </a:ext>
              </a:extLst>
            </p:cNvPr>
            <p:cNvGrpSpPr/>
            <p:nvPr/>
          </p:nvGrpSpPr>
          <p:grpSpPr>
            <a:xfrm>
              <a:off x="1383349" y="6069637"/>
              <a:ext cx="167718" cy="167718"/>
              <a:chOff x="2318385" y="5250420"/>
              <a:chExt cx="196293" cy="196293"/>
            </a:xfrm>
          </p:grpSpPr>
          <p:sp>
            <p:nvSpPr>
              <p:cNvPr id="9" name="타원 8">
                <a:extLst>
                  <a:ext uri="{FF2B5EF4-FFF2-40B4-BE49-F238E27FC236}">
                    <a16:creationId xmlns:a16="http://schemas.microsoft.com/office/drawing/2014/main" id="{15AF5A2B-CA1C-65E0-9EEE-124122DB58F8}"/>
                  </a:ext>
                </a:extLst>
              </p:cNvPr>
              <p:cNvSpPr/>
              <p:nvPr/>
            </p:nvSpPr>
            <p:spPr>
              <a:xfrm>
                <a:off x="2318385" y="5250420"/>
                <a:ext cx="196293" cy="196293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noFill/>
                  <a:latin typeface="+mj-ea"/>
                  <a:ea typeface="+mj-ea"/>
                </a:endParaRPr>
              </a:p>
            </p:txBody>
          </p:sp>
          <p:sp>
            <p:nvSpPr>
              <p:cNvPr id="10" name="이등변 삼각형 9">
                <a:extLst>
                  <a:ext uri="{FF2B5EF4-FFF2-40B4-BE49-F238E27FC236}">
                    <a16:creationId xmlns:a16="http://schemas.microsoft.com/office/drawing/2014/main" id="{E73ED72E-2313-C3BA-2287-73CFD17EF610}"/>
                  </a:ext>
                </a:extLst>
              </p:cNvPr>
              <p:cNvSpPr/>
              <p:nvPr/>
            </p:nvSpPr>
            <p:spPr>
              <a:xfrm>
                <a:off x="2355652" y="5286592"/>
                <a:ext cx="121758" cy="104964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+mj-ea"/>
                  <a:ea typeface="+mj-ea"/>
                </a:endParaRPr>
              </a:p>
            </p:txBody>
          </p:sp>
        </p:grpSp>
      </p:grpSp>
      <p:sp>
        <p:nvSpPr>
          <p:cNvPr id="17" name="모서리가 둥근 직사각형 16"/>
          <p:cNvSpPr/>
          <p:nvPr/>
        </p:nvSpPr>
        <p:spPr>
          <a:xfrm>
            <a:off x="8238227" y="686319"/>
            <a:ext cx="755374" cy="2882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  <a:latin typeface="+mj-ea"/>
                <a:ea typeface="+mj-ea"/>
              </a:rPr>
              <a:t>15</a:t>
            </a:r>
            <a:r>
              <a:rPr lang="ko-KR" altLang="en-US" sz="1200" b="1" dirty="0" smtClean="0">
                <a:solidFill>
                  <a:schemeClr val="tx1"/>
                </a:solidFill>
                <a:latin typeface="+mj-ea"/>
                <a:ea typeface="+mj-ea"/>
              </a:rPr>
              <a:t>쪽</a:t>
            </a:r>
            <a:endParaRPr lang="ko-KR" altLang="en-US" sz="1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0934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391667" y="911561"/>
            <a:ext cx="8229819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lang="en-US" altLang="ko-KR" sz="1600" b="1" dirty="0" smtClean="0">
                <a:solidFill>
                  <a:srgbClr val="009644"/>
                </a:solidFill>
                <a:latin typeface="+mj-ea"/>
                <a:ea typeface="+mj-ea"/>
                <a:cs typeface="Arial"/>
                <a:sym typeface="Arial"/>
              </a:rPr>
              <a:t>① </a:t>
            </a:r>
            <a:r>
              <a:rPr lang="en-US" altLang="ko-KR" sz="1600" b="1" dirty="0">
                <a:solidFill>
                  <a:srgbClr val="009644"/>
                </a:solidFill>
                <a:latin typeface="+mj-ea"/>
                <a:ea typeface="+mj-ea"/>
                <a:cs typeface="Arial"/>
                <a:sym typeface="Arial"/>
              </a:rPr>
              <a:t>IP </a:t>
            </a:r>
            <a:r>
              <a:rPr lang="ko-KR" altLang="en-US" sz="1600" b="1" dirty="0">
                <a:solidFill>
                  <a:srgbClr val="009644"/>
                </a:solidFill>
                <a:latin typeface="+mj-ea"/>
                <a:ea typeface="+mj-ea"/>
                <a:cs typeface="Arial"/>
                <a:sym typeface="Arial"/>
              </a:rPr>
              <a:t>주소</a:t>
            </a:r>
            <a:endParaRPr lang="en-US" altLang="ko-KR" sz="1600" b="1" dirty="0">
              <a:solidFill>
                <a:srgbClr val="009644"/>
              </a:solidFill>
              <a:latin typeface="+mj-ea"/>
              <a:ea typeface="+mj-ea"/>
              <a:cs typeface="Arial"/>
              <a:sym typeface="Arial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en-US" altLang="ko-KR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IP(Internet 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Protocol)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주소는 인터넷에 연결된 컴퓨터의 유일한 주소로 각 기기를 구별할 수 있는 주소를 의미한다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친구와 전화를 하거나 문자를 주고받기 위해서 친구의 휴대전화 번호가 필요하듯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인터넷으로 데이터를 주고받기 위해서는 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IP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주소가 필요하다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정보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통신 기술이 발달하면서 다양한 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IP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버전이 등장하였으며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현재 보편적으로 사용되고 있는 버전은 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IPv4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와 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IPv6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이다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IPv4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는 최대 약 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43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억 개의 주소를 할당할 수 있으나 인터넷에 연결할 수 있는 기기의 수가 증가하면서 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IP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주소의 수가 부족하게 되었고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이는 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IPv6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의 등장으로 이어지게 되었다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기존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시스템을 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IPv6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로 전환하는 데 많은 시간과 비용이 소요되기 때문에 현재는 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IPv4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와 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IPv6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를 병행하여 사용하고 있으며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앞으로 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IPv6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로의 전환이 가속화될 예정이다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b="1" dirty="0">
                <a:latin typeface="+mj-ea"/>
                <a:ea typeface="+mj-ea"/>
              </a:rPr>
              <a:t>네트워크 환경 설정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75583" y="46118"/>
            <a:ext cx="8066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b="1" dirty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ko-KR" altLang="en-US" sz="4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96170" y="6096546"/>
            <a:ext cx="716051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ko-KR" sz="900" b="1" dirty="0" smtClean="0">
                <a:solidFill>
                  <a:srgbClr val="7030A0"/>
                </a:solidFill>
                <a:latin typeface="+mj-ea"/>
                <a:ea typeface="+mj-ea"/>
              </a:rPr>
              <a:t>*MAC </a:t>
            </a:r>
            <a:r>
              <a:rPr lang="ko-KR" altLang="en-US" sz="900" b="1" dirty="0">
                <a:solidFill>
                  <a:srgbClr val="7030A0"/>
                </a:solidFill>
                <a:latin typeface="+mj-ea"/>
                <a:ea typeface="+mj-ea"/>
              </a:rPr>
              <a:t>주소</a:t>
            </a:r>
            <a:r>
              <a:rPr lang="en-US" altLang="ko-KR" sz="900" b="1" dirty="0">
                <a:solidFill>
                  <a:srgbClr val="7030A0"/>
                </a:solidFill>
                <a:latin typeface="+mj-ea"/>
                <a:ea typeface="+mj-ea"/>
              </a:rPr>
              <a:t>(Media Access Control  Address)</a:t>
            </a:r>
          </a:p>
          <a:p>
            <a:pPr lvl="0" algn="just">
              <a:lnSpc>
                <a:spcPct val="150000"/>
              </a:lnSpc>
            </a:pPr>
            <a:r>
              <a:rPr lang="ko-KR" altLang="en-US" sz="900" spc="-20" dirty="0">
                <a:latin typeface="+mj-ea"/>
                <a:ea typeface="+mj-ea"/>
              </a:rPr>
              <a:t>일반적으로 랜 카드</a:t>
            </a:r>
            <a:r>
              <a:rPr lang="en-US" altLang="ko-KR" sz="900" spc="-20" dirty="0">
                <a:latin typeface="+mj-ea"/>
                <a:ea typeface="+mj-ea"/>
              </a:rPr>
              <a:t>(NIC) </a:t>
            </a:r>
            <a:r>
              <a:rPr lang="ko-KR" altLang="en-US" sz="900" spc="-20" dirty="0">
                <a:latin typeface="+mj-ea"/>
                <a:ea typeface="+mj-ea"/>
              </a:rPr>
              <a:t>제조 업체가 하드웨어 자체에 부여하는 고유한 기기 식별 번호로</a:t>
            </a:r>
            <a:r>
              <a:rPr lang="en-US" altLang="ko-KR" sz="900" spc="-20" dirty="0">
                <a:latin typeface="+mj-ea"/>
                <a:ea typeface="+mj-ea"/>
              </a:rPr>
              <a:t>, IP </a:t>
            </a:r>
            <a:r>
              <a:rPr lang="ko-KR" altLang="en-US" sz="900" spc="-20" dirty="0">
                <a:latin typeface="+mj-ea"/>
                <a:ea typeface="+mj-ea"/>
              </a:rPr>
              <a:t>주소와 달리 사용자가 임의로 수정할 수 없다</a:t>
            </a:r>
            <a:r>
              <a:rPr lang="en-US" altLang="ko-KR" sz="900" spc="-20" dirty="0">
                <a:latin typeface="+mj-ea"/>
                <a:ea typeface="+mj-ea"/>
              </a:rPr>
              <a:t>.</a:t>
            </a:r>
            <a:endParaRPr lang="en-US" altLang="ko-KR" sz="900" spc="-20" dirty="0">
              <a:solidFill>
                <a:schemeClr val="dk1"/>
              </a:solidFill>
              <a:latin typeface="+mj-ea"/>
              <a:ea typeface="+mj-ea"/>
            </a:endParaRPr>
          </a:p>
        </p:txBody>
      </p:sp>
      <p:sp>
        <p:nvSpPr>
          <p:cNvPr id="14" name="제목 1"/>
          <p:cNvSpPr txBox="1">
            <a:spLocks/>
          </p:cNvSpPr>
          <p:nvPr/>
        </p:nvSpPr>
        <p:spPr>
          <a:xfrm>
            <a:off x="5727322" y="57875"/>
            <a:ext cx="3358803" cy="4405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00" b="0" kern="120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+mj-cs"/>
              </a:defRPr>
            </a:lvl1pPr>
          </a:lstStyle>
          <a:p>
            <a:pPr algn="ctr"/>
            <a:r>
              <a:rPr lang="en-US" altLang="ko-KR" sz="1600" b="1" dirty="0">
                <a:solidFill>
                  <a:srgbClr val="84C436"/>
                </a:solidFill>
                <a:latin typeface="+mj-ea"/>
                <a:ea typeface="+mj-ea"/>
              </a:rPr>
              <a:t>2. </a:t>
            </a:r>
            <a:r>
              <a:rPr lang="ko-KR" altLang="en-US" sz="1600" b="1" dirty="0">
                <a:solidFill>
                  <a:srgbClr val="84C436"/>
                </a:solidFill>
                <a:latin typeface="+mj-ea"/>
                <a:ea typeface="+mj-ea"/>
              </a:rPr>
              <a:t>네트워크 환경 구성과 설정</a:t>
            </a:r>
          </a:p>
        </p:txBody>
      </p:sp>
      <p:sp>
        <p:nvSpPr>
          <p:cNvPr id="9" name="모서리가 둥근 직사각형 8"/>
          <p:cNvSpPr/>
          <p:nvPr/>
        </p:nvSpPr>
        <p:spPr>
          <a:xfrm>
            <a:off x="8238227" y="686319"/>
            <a:ext cx="755374" cy="2882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  <a:latin typeface="+mj-ea"/>
                <a:ea typeface="+mj-ea"/>
              </a:rPr>
              <a:t>15</a:t>
            </a:r>
            <a:r>
              <a:rPr lang="ko-KR" altLang="en-US" sz="1200" b="1" dirty="0" smtClean="0">
                <a:solidFill>
                  <a:schemeClr val="tx1"/>
                </a:solidFill>
                <a:latin typeface="+mj-ea"/>
                <a:ea typeface="+mj-ea"/>
              </a:rPr>
              <a:t>쪽</a:t>
            </a:r>
            <a:endParaRPr lang="ko-KR" altLang="en-US" sz="1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922745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b="1" dirty="0">
                <a:latin typeface="+mj-ea"/>
                <a:ea typeface="+mj-ea"/>
              </a:rPr>
              <a:t>네트워크 환경 설정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75583" y="46118"/>
            <a:ext cx="8066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b="1" dirty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ko-KR" altLang="en-US" sz="4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제목 1"/>
          <p:cNvSpPr txBox="1">
            <a:spLocks/>
          </p:cNvSpPr>
          <p:nvPr/>
        </p:nvSpPr>
        <p:spPr>
          <a:xfrm>
            <a:off x="5727322" y="57875"/>
            <a:ext cx="3358803" cy="4405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00" b="0" kern="120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+mj-cs"/>
              </a:defRPr>
            </a:lvl1pPr>
          </a:lstStyle>
          <a:p>
            <a:pPr algn="ctr"/>
            <a:r>
              <a:rPr lang="en-US" altLang="ko-KR" sz="1600" b="1" dirty="0">
                <a:solidFill>
                  <a:srgbClr val="84C436"/>
                </a:solidFill>
                <a:latin typeface="+mj-ea"/>
                <a:ea typeface="+mj-ea"/>
              </a:rPr>
              <a:t>2. </a:t>
            </a:r>
            <a:r>
              <a:rPr lang="ko-KR" altLang="en-US" sz="1600" b="1" dirty="0">
                <a:solidFill>
                  <a:srgbClr val="84C436"/>
                </a:solidFill>
                <a:latin typeface="+mj-ea"/>
                <a:ea typeface="+mj-ea"/>
              </a:rPr>
              <a:t>네트워크 환경 구성과 설정</a:t>
            </a:r>
          </a:p>
        </p:txBody>
      </p:sp>
      <p:graphicFrame>
        <p:nvGraphicFramePr>
          <p:cNvPr id="32" name="표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3520253"/>
              </p:ext>
            </p:extLst>
          </p:nvPr>
        </p:nvGraphicFramePr>
        <p:xfrm>
          <a:off x="504092" y="1110810"/>
          <a:ext cx="8147539" cy="485395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29761">
                  <a:extLst>
                    <a:ext uri="{9D8B030D-6E8A-4147-A177-3AD203B41FA5}">
                      <a16:colId xmlns:a16="http://schemas.microsoft.com/office/drawing/2014/main" val="2915377458"/>
                    </a:ext>
                  </a:extLst>
                </a:gridCol>
                <a:gridCol w="3458889">
                  <a:extLst>
                    <a:ext uri="{9D8B030D-6E8A-4147-A177-3AD203B41FA5}">
                      <a16:colId xmlns:a16="http://schemas.microsoft.com/office/drawing/2014/main" val="1588202851"/>
                    </a:ext>
                  </a:extLst>
                </a:gridCol>
                <a:gridCol w="3458889">
                  <a:extLst>
                    <a:ext uri="{9D8B030D-6E8A-4147-A177-3AD203B41FA5}">
                      <a16:colId xmlns:a16="http://schemas.microsoft.com/office/drawing/2014/main" val="2698865783"/>
                    </a:ext>
                  </a:extLst>
                </a:gridCol>
              </a:tblGrid>
              <a:tr h="647293">
                <a:tc>
                  <a:txBody>
                    <a:bodyPr/>
                    <a:lstStyle/>
                    <a:p>
                      <a:pPr algn="ctr" latinLnBrk="1"/>
                      <a:endParaRPr lang="ko-KR" altLang="en-US" sz="1400" b="1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solidFill>
                      <a:srgbClr val="B6DE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IPv4 </a:t>
                      </a:r>
                      <a:r>
                        <a:rPr lang="ko-KR" altLang="en-US" sz="14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프로토콜</a:t>
                      </a:r>
                    </a:p>
                  </a:txBody>
                  <a:tcPr anchor="ctr">
                    <a:solidFill>
                      <a:srgbClr val="B6DE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IPv6 </a:t>
                      </a:r>
                      <a:r>
                        <a:rPr lang="ko-KR" altLang="en-US" sz="14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프로토콜</a:t>
                      </a:r>
                    </a:p>
                  </a:txBody>
                  <a:tcPr anchor="ctr">
                    <a:solidFill>
                      <a:srgbClr val="B6DE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3972414"/>
                  </a:ext>
                </a:extLst>
              </a:tr>
              <a:tr h="1509852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개념</a:t>
                      </a:r>
                    </a:p>
                  </a:txBody>
                  <a:tcPr anchor="ctr"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인터넷에서 데이터를 주고받기 위해 고안된 프로토콜 가운데 </a:t>
                      </a:r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4</a:t>
                      </a:r>
                      <a:r>
                        <a:rPr lang="ko-KR" altLang="en-US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번째 버전이면서 전 세계적으로 사용된 첫 번째 </a:t>
                      </a:r>
                      <a:r>
                        <a:rPr lang="ko-KR" altLang="en-US" sz="1400" dirty="0" err="1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버전임</a:t>
                      </a:r>
                      <a:endParaRPr lang="ko-KR" altLang="en-US" sz="14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IPv4</a:t>
                      </a:r>
                      <a:r>
                        <a:rPr lang="ko-KR" altLang="en-US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의 </a:t>
                      </a:r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IP </a:t>
                      </a:r>
                      <a:r>
                        <a:rPr lang="ko-KR" altLang="en-US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주소 부족 문제를 해결하기 위해 등장한 버전으로</a:t>
                      </a:r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이전보다 더 많은 </a:t>
                      </a:r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IP </a:t>
                      </a:r>
                      <a:r>
                        <a:rPr lang="ko-KR" altLang="en-US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주소를 나타낼 수 있으며 보안이 강화됨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450765"/>
                  </a:ext>
                </a:extLst>
              </a:tr>
              <a:tr h="647293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길이</a:t>
                      </a:r>
                    </a:p>
                  </a:txBody>
                  <a:tcPr anchor="ctr"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32bit</a:t>
                      </a:r>
                      <a:endParaRPr lang="ko-KR" altLang="en-US" sz="14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128bit</a:t>
                      </a:r>
                      <a:endParaRPr lang="ko-KR" altLang="en-US" sz="14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9664369"/>
                  </a:ext>
                </a:extLst>
              </a:tr>
              <a:tr h="102475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구성</a:t>
                      </a:r>
                    </a:p>
                  </a:txBody>
                  <a:tcPr anchor="ctr"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5F5"/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50000"/>
                        </a:lnSpc>
                      </a:pPr>
                      <a:r>
                        <a:rPr lang="en-US" altLang="ko-KR" sz="1400" b="1" spc="-3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 </a:t>
                      </a:r>
                      <a:r>
                        <a:rPr lang="en-US" altLang="ko-KR" sz="1400" spc="-6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8bit</a:t>
                      </a:r>
                      <a:r>
                        <a:rPr lang="ko-KR" altLang="en-US" sz="1400" spc="-6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씩 마침표</a:t>
                      </a:r>
                      <a:r>
                        <a:rPr lang="en-US" altLang="ko-KR" sz="1400" spc="-6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(.)</a:t>
                      </a:r>
                      <a:r>
                        <a:rPr lang="ko-KR" altLang="en-US" sz="1400" spc="-6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로 </a:t>
                      </a:r>
                      <a:r>
                        <a:rPr lang="en-US" altLang="ko-KR" sz="1400" spc="-6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4</a:t>
                      </a:r>
                      <a:r>
                        <a:rPr lang="ko-KR" altLang="en-US" sz="1400" spc="-6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개의 영역을 구분</a:t>
                      </a: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ko-KR" sz="1400" spc="-6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 </a:t>
                      </a:r>
                      <a:r>
                        <a:rPr lang="ko-KR" altLang="en-US" sz="1400" spc="-6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각 영역별로 </a:t>
                      </a:r>
                      <a:r>
                        <a:rPr lang="en-US" altLang="ko-KR" sz="1400" spc="-6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0~255 </a:t>
                      </a:r>
                      <a:r>
                        <a:rPr lang="ko-KR" altLang="en-US" sz="1400" spc="-6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범위를 표현 가능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ko-KR" sz="1400" spc="-3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 </a:t>
                      </a:r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16bit</a:t>
                      </a:r>
                      <a:r>
                        <a:rPr lang="ko-KR" altLang="en-US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씩 콜론</a:t>
                      </a:r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(:)</a:t>
                      </a:r>
                      <a:r>
                        <a:rPr lang="ko-KR" altLang="en-US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으로 </a:t>
                      </a:r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8</a:t>
                      </a:r>
                      <a:r>
                        <a:rPr lang="ko-KR" altLang="en-US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개의 영역을 구분</a:t>
                      </a: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ko-KR" sz="1400" spc="-3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 </a:t>
                      </a:r>
                      <a:r>
                        <a:rPr lang="ko-KR" altLang="en-US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각 영역별로 </a:t>
                      </a:r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0~65,535 </a:t>
                      </a:r>
                      <a:r>
                        <a:rPr lang="ko-KR" altLang="en-US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범위를 표현 가능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0086460"/>
                  </a:ext>
                </a:extLst>
              </a:tr>
              <a:tr h="1024759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IP </a:t>
                      </a:r>
                      <a:r>
                        <a:rPr lang="ko-KR" altLang="en-US" sz="14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주소 예시</a:t>
                      </a:r>
                    </a:p>
                  </a:txBody>
                  <a:tcPr anchor="ctr"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9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10.237.20.125</a:t>
                      </a:r>
                      <a:endParaRPr lang="ko-KR" altLang="en-US" sz="14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9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FDEC:BA98:7321:362A:2B5C:FFFF:2D9C:0098</a:t>
                      </a:r>
                      <a:endParaRPr lang="ko-KR" altLang="en-US" sz="14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9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7175920"/>
                  </a:ext>
                </a:extLst>
              </a:tr>
            </a:tbl>
          </a:graphicData>
        </a:graphic>
      </p:graphicFrame>
      <p:grpSp>
        <p:nvGrpSpPr>
          <p:cNvPr id="4" name="그룹 3">
            <a:extLst>
              <a:ext uri="{FF2B5EF4-FFF2-40B4-BE49-F238E27FC236}">
                <a16:creationId xmlns:a16="http://schemas.microsoft.com/office/drawing/2014/main" id="{7BDD75D6-EBDA-D2A5-0A14-5F8B91EB929C}"/>
              </a:ext>
            </a:extLst>
          </p:cNvPr>
          <p:cNvGrpSpPr/>
          <p:nvPr/>
        </p:nvGrpSpPr>
        <p:grpSpPr>
          <a:xfrm>
            <a:off x="3951966" y="6153858"/>
            <a:ext cx="1530202" cy="276999"/>
            <a:chOff x="1383349" y="6006886"/>
            <a:chExt cx="1530202" cy="276999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2CD429A-1630-E1CE-0E6D-F544159A095D}"/>
                </a:ext>
              </a:extLst>
            </p:cNvPr>
            <p:cNvSpPr txBox="1"/>
            <p:nvPr/>
          </p:nvSpPr>
          <p:spPr>
            <a:xfrm>
              <a:off x="1545973" y="6006886"/>
              <a:ext cx="136757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latin typeface="+mj-ea"/>
                  <a:ea typeface="+mj-ea"/>
                </a:rPr>
                <a:t>IPv4</a:t>
              </a:r>
              <a:r>
                <a:rPr lang="ko-KR" altLang="en-US" sz="1200" dirty="0">
                  <a:latin typeface="+mj-ea"/>
                  <a:ea typeface="+mj-ea"/>
                </a:rPr>
                <a:t>와 </a:t>
              </a:r>
              <a:r>
                <a:rPr lang="en-US" altLang="ko-KR" sz="1200" dirty="0">
                  <a:latin typeface="+mj-ea"/>
                  <a:ea typeface="+mj-ea"/>
                </a:rPr>
                <a:t>IPv6 </a:t>
              </a:r>
              <a:r>
                <a:rPr lang="ko-KR" altLang="en-US" sz="1200" dirty="0">
                  <a:latin typeface="+mj-ea"/>
                  <a:ea typeface="+mj-ea"/>
                </a:rPr>
                <a:t>비교</a:t>
              </a:r>
            </a:p>
          </p:txBody>
        </p:sp>
        <p:grpSp>
          <p:nvGrpSpPr>
            <p:cNvPr id="6" name="그룹 5">
              <a:extLst>
                <a:ext uri="{FF2B5EF4-FFF2-40B4-BE49-F238E27FC236}">
                  <a16:creationId xmlns:a16="http://schemas.microsoft.com/office/drawing/2014/main" id="{89D9A755-E8BF-22C5-5BE4-7F6F0A60E5D5}"/>
                </a:ext>
              </a:extLst>
            </p:cNvPr>
            <p:cNvGrpSpPr/>
            <p:nvPr/>
          </p:nvGrpSpPr>
          <p:grpSpPr>
            <a:xfrm>
              <a:off x="1383349" y="6069637"/>
              <a:ext cx="167718" cy="167718"/>
              <a:chOff x="2318385" y="5250420"/>
              <a:chExt cx="196293" cy="196293"/>
            </a:xfrm>
          </p:grpSpPr>
          <p:sp>
            <p:nvSpPr>
              <p:cNvPr id="7" name="타원 6">
                <a:extLst>
                  <a:ext uri="{FF2B5EF4-FFF2-40B4-BE49-F238E27FC236}">
                    <a16:creationId xmlns:a16="http://schemas.microsoft.com/office/drawing/2014/main" id="{7169CBA6-2181-A955-465F-FC1CEE9AE825}"/>
                  </a:ext>
                </a:extLst>
              </p:cNvPr>
              <p:cNvSpPr/>
              <p:nvPr/>
            </p:nvSpPr>
            <p:spPr>
              <a:xfrm>
                <a:off x="2318385" y="5250420"/>
                <a:ext cx="196293" cy="196293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noFill/>
                  <a:latin typeface="+mj-ea"/>
                  <a:ea typeface="+mj-ea"/>
                </a:endParaRPr>
              </a:p>
            </p:txBody>
          </p:sp>
          <p:sp>
            <p:nvSpPr>
              <p:cNvPr id="8" name="이등변 삼각형 7">
                <a:extLst>
                  <a:ext uri="{FF2B5EF4-FFF2-40B4-BE49-F238E27FC236}">
                    <a16:creationId xmlns:a16="http://schemas.microsoft.com/office/drawing/2014/main" id="{68D49968-CEE7-BCC5-AAC1-04537B1D5D20}"/>
                  </a:ext>
                </a:extLst>
              </p:cNvPr>
              <p:cNvSpPr/>
              <p:nvPr/>
            </p:nvSpPr>
            <p:spPr>
              <a:xfrm>
                <a:off x="2355652" y="5286592"/>
                <a:ext cx="121758" cy="104964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+mj-ea"/>
                  <a:ea typeface="+mj-ea"/>
                </a:endParaRPr>
              </a:p>
            </p:txBody>
          </p:sp>
        </p:grpSp>
      </p:grpSp>
      <p:sp>
        <p:nvSpPr>
          <p:cNvPr id="11" name="모서리가 둥근 직사각형 10"/>
          <p:cNvSpPr/>
          <p:nvPr/>
        </p:nvSpPr>
        <p:spPr>
          <a:xfrm>
            <a:off x="8238227" y="686319"/>
            <a:ext cx="755374" cy="2882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  <a:latin typeface="+mj-ea"/>
                <a:ea typeface="+mj-ea"/>
              </a:rPr>
              <a:t>15</a:t>
            </a:r>
            <a:r>
              <a:rPr lang="ko-KR" altLang="en-US" sz="1200" b="1" dirty="0" smtClean="0">
                <a:solidFill>
                  <a:schemeClr val="tx1"/>
                </a:solidFill>
                <a:latin typeface="+mj-ea"/>
                <a:ea typeface="+mj-ea"/>
              </a:rPr>
              <a:t>쪽</a:t>
            </a:r>
            <a:endParaRPr lang="ko-KR" altLang="en-US" sz="1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280482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3E209EC-E61A-ECC5-E186-60ACCF7C43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6656" y="2084535"/>
            <a:ext cx="7772400" cy="2733770"/>
          </a:xfrm>
        </p:spPr>
        <p:txBody>
          <a:bodyPr>
            <a:normAutofit/>
          </a:bodyPr>
          <a:lstStyle/>
          <a:p>
            <a:pPr algn="ctr"/>
            <a:r>
              <a:rPr lang="en-US" altLang="ko-KR" sz="6600" dirty="0" smtClean="0">
                <a:latin typeface="+mj-ea"/>
              </a:rPr>
              <a:t>Ⅰ </a:t>
            </a:r>
            <a:r>
              <a:rPr lang="ko-KR" altLang="en-US" sz="6600" dirty="0">
                <a:latin typeface="+mj-ea"/>
              </a:rPr>
              <a:t>컴퓨팅 시스템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445673C7-8CD9-CD28-3875-F072BC824B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459" y="6667630"/>
            <a:ext cx="1736541" cy="190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52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391668" y="780926"/>
            <a:ext cx="8224246" cy="2654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lang="en-US" altLang="ko-KR" sz="1600" b="1" dirty="0" smtClean="0">
                <a:solidFill>
                  <a:srgbClr val="009644"/>
                </a:solidFill>
                <a:latin typeface="+mj-ea"/>
                <a:ea typeface="+mj-ea"/>
                <a:cs typeface="Arial"/>
                <a:sym typeface="Arial"/>
              </a:rPr>
              <a:t>② </a:t>
            </a:r>
            <a:r>
              <a:rPr lang="ko-KR" altLang="en-US" sz="1600" b="1" dirty="0" smtClean="0">
                <a:solidFill>
                  <a:srgbClr val="009644"/>
                </a:solidFill>
                <a:latin typeface="+mj-ea"/>
                <a:ea typeface="+mj-ea"/>
                <a:cs typeface="Arial"/>
                <a:sym typeface="Arial"/>
              </a:rPr>
              <a:t>게이트웨이</a:t>
            </a:r>
            <a:endParaRPr lang="en-US" altLang="ko-KR" sz="1600" b="1" dirty="0">
              <a:solidFill>
                <a:srgbClr val="009644"/>
              </a:solidFill>
              <a:latin typeface="+mj-ea"/>
              <a:ea typeface="+mj-ea"/>
              <a:cs typeface="Arial"/>
              <a:sym typeface="Arial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게이트웨이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(Gateway)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는 서로 다른 네트워크가 통신할 수 있도록 하는 장치로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다른 네트워크에 접속하기 위해 반드시 거쳐야 하는 지점이다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600" dirty="0" smtClean="0">
                <a:latin typeface="+mj-ea"/>
                <a:ea typeface="+mj-ea"/>
              </a:rPr>
              <a:t>우리 </a:t>
            </a:r>
            <a:r>
              <a:rPr lang="ko-KR" altLang="en-US" sz="1600" dirty="0">
                <a:latin typeface="+mj-ea"/>
                <a:ea typeface="+mj-ea"/>
              </a:rPr>
              <a:t>주변에서 쉽게 찾아볼 수 있는 유무선 공유기 대부분이 게이트웨이 역할을 담당하고 있을 뿐만 아니라 공인 </a:t>
            </a:r>
            <a:r>
              <a:rPr lang="en-US" altLang="ko-KR" sz="1600" dirty="0">
                <a:latin typeface="+mj-ea"/>
                <a:ea typeface="+mj-ea"/>
              </a:rPr>
              <a:t>IP </a:t>
            </a:r>
            <a:r>
              <a:rPr lang="ko-KR" altLang="en-US" sz="1600" dirty="0" smtClean="0">
                <a:latin typeface="+mj-ea"/>
                <a:ea typeface="+mj-ea"/>
              </a:rPr>
              <a:t>주소</a:t>
            </a:r>
            <a:r>
              <a:rPr lang="en-US" altLang="ko-KR" sz="1600" dirty="0" smtClean="0">
                <a:latin typeface="+mj-ea"/>
                <a:ea typeface="+mj-ea"/>
              </a:rPr>
              <a:t>*</a:t>
            </a:r>
            <a:r>
              <a:rPr lang="ko-KR" altLang="en-US" sz="1600" dirty="0" smtClean="0">
                <a:latin typeface="+mj-ea"/>
                <a:ea typeface="+mj-ea"/>
              </a:rPr>
              <a:t>와 </a:t>
            </a:r>
            <a:r>
              <a:rPr lang="ko-KR" altLang="en-US" sz="1600" dirty="0">
                <a:latin typeface="+mj-ea"/>
                <a:ea typeface="+mj-ea"/>
              </a:rPr>
              <a:t>사설 </a:t>
            </a:r>
            <a:r>
              <a:rPr lang="en-US" altLang="ko-KR" sz="1600" dirty="0">
                <a:latin typeface="+mj-ea"/>
                <a:ea typeface="+mj-ea"/>
              </a:rPr>
              <a:t>IP </a:t>
            </a:r>
            <a:r>
              <a:rPr lang="ko-KR" altLang="en-US" sz="1600" dirty="0" smtClean="0">
                <a:latin typeface="+mj-ea"/>
                <a:ea typeface="+mj-ea"/>
              </a:rPr>
              <a:t>주소</a:t>
            </a:r>
            <a:r>
              <a:rPr lang="en-US" altLang="ko-KR" sz="1600" dirty="0" smtClean="0">
                <a:latin typeface="+mj-ea"/>
                <a:ea typeface="+mj-ea"/>
              </a:rPr>
              <a:t>*</a:t>
            </a:r>
            <a:r>
              <a:rPr lang="ko-KR" altLang="en-US" sz="1600" dirty="0" smtClean="0">
                <a:latin typeface="+mj-ea"/>
                <a:ea typeface="+mj-ea"/>
              </a:rPr>
              <a:t> </a:t>
            </a:r>
            <a:r>
              <a:rPr lang="ko-KR" altLang="en-US" sz="1600" dirty="0">
                <a:latin typeface="+mj-ea"/>
                <a:ea typeface="+mj-ea"/>
              </a:rPr>
              <a:t>간 변환을 가능하게 하는 </a:t>
            </a:r>
            <a:r>
              <a:rPr lang="en-US" altLang="ko-KR" sz="1600" dirty="0">
                <a:latin typeface="+mj-ea"/>
                <a:ea typeface="+mj-ea"/>
              </a:rPr>
              <a:t>NAT(Network Ad-dress Translation) </a:t>
            </a:r>
            <a:r>
              <a:rPr lang="ko-KR" altLang="en-US" sz="1600" dirty="0">
                <a:latin typeface="+mj-ea"/>
                <a:ea typeface="+mj-ea"/>
              </a:rPr>
              <a:t>기술도 포함하고 있다</a:t>
            </a:r>
            <a:r>
              <a:rPr lang="en-US" altLang="ko-KR" sz="1600" dirty="0">
                <a:latin typeface="+mj-ea"/>
                <a:ea typeface="+mj-ea"/>
              </a:rPr>
              <a:t>.</a:t>
            </a:r>
            <a:endParaRPr lang="ko-KR" altLang="en-US" sz="1600" dirty="0"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endParaRPr lang="en-US" altLang="ko-KR" sz="1500" b="1" dirty="0">
              <a:solidFill>
                <a:srgbClr val="009644"/>
              </a:solidFill>
              <a:latin typeface="+mj-ea"/>
              <a:ea typeface="+mj-ea"/>
              <a:cs typeface="Arial"/>
              <a:sym typeface="Arial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b="1" dirty="0">
                <a:latin typeface="+mj-ea"/>
                <a:ea typeface="+mj-ea"/>
              </a:rPr>
              <a:t>네트워크 환경 설정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95990" y="5939379"/>
            <a:ext cx="307434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ko-KR" sz="900" dirty="0" smtClean="0">
                <a:solidFill>
                  <a:srgbClr val="7030A0"/>
                </a:solidFill>
                <a:latin typeface="+mj-ea"/>
                <a:ea typeface="+mj-ea"/>
              </a:rPr>
              <a:t>*</a:t>
            </a:r>
            <a:r>
              <a:rPr lang="ko-KR" altLang="en-US" sz="900" b="1" dirty="0" smtClean="0">
                <a:solidFill>
                  <a:srgbClr val="7030A0"/>
                </a:solidFill>
                <a:latin typeface="+mj-ea"/>
                <a:ea typeface="+mj-ea"/>
              </a:rPr>
              <a:t>공인 </a:t>
            </a:r>
            <a:r>
              <a:rPr lang="en-US" altLang="ko-KR" sz="900" b="1" dirty="0">
                <a:solidFill>
                  <a:srgbClr val="7030A0"/>
                </a:solidFill>
                <a:latin typeface="+mj-ea"/>
                <a:ea typeface="+mj-ea"/>
              </a:rPr>
              <a:t>IP </a:t>
            </a:r>
            <a:r>
              <a:rPr lang="ko-KR" altLang="en-US" sz="900" b="1" dirty="0">
                <a:solidFill>
                  <a:srgbClr val="7030A0"/>
                </a:solidFill>
                <a:latin typeface="+mj-ea"/>
                <a:ea typeface="+mj-ea"/>
              </a:rPr>
              <a:t>주소</a:t>
            </a:r>
            <a:endParaRPr lang="en-US" altLang="ko-KR" sz="900" b="1" dirty="0">
              <a:solidFill>
                <a:srgbClr val="7030A0"/>
              </a:solidFill>
              <a:latin typeface="+mj-ea"/>
              <a:ea typeface="+mj-ea"/>
            </a:endParaRPr>
          </a:p>
          <a:p>
            <a:pPr lvl="0" algn="just">
              <a:lnSpc>
                <a:spcPct val="150000"/>
              </a:lnSpc>
            </a:pPr>
            <a:r>
              <a:rPr lang="ko-KR" altLang="en-US" sz="900" dirty="0">
                <a:latin typeface="+mj-ea"/>
                <a:ea typeface="+mj-ea"/>
              </a:rPr>
              <a:t>인터넷 서비스 제공 업체</a:t>
            </a:r>
            <a:r>
              <a:rPr lang="en-US" altLang="ko-KR" sz="900" dirty="0">
                <a:latin typeface="+mj-ea"/>
                <a:ea typeface="+mj-ea"/>
              </a:rPr>
              <a:t>(ISP)</a:t>
            </a:r>
            <a:r>
              <a:rPr lang="ko-KR" altLang="en-US" sz="900" dirty="0">
                <a:latin typeface="+mj-ea"/>
                <a:ea typeface="+mj-ea"/>
              </a:rPr>
              <a:t>가 부여한 고유한 </a:t>
            </a:r>
            <a:r>
              <a:rPr lang="en-US" altLang="ko-KR" sz="900" dirty="0">
                <a:latin typeface="+mj-ea"/>
                <a:ea typeface="+mj-ea"/>
              </a:rPr>
              <a:t>IP </a:t>
            </a:r>
            <a:r>
              <a:rPr lang="ko-KR" altLang="en-US" sz="900" dirty="0">
                <a:latin typeface="+mj-ea"/>
                <a:ea typeface="+mj-ea"/>
              </a:rPr>
              <a:t>주소를 말한다</a:t>
            </a:r>
            <a:r>
              <a:rPr lang="en-US" altLang="ko-KR" sz="900" dirty="0">
                <a:latin typeface="+mj-ea"/>
                <a:ea typeface="+mj-ea"/>
              </a:rPr>
              <a:t>.</a:t>
            </a:r>
            <a:endParaRPr lang="en-US" altLang="ko-KR" sz="900" dirty="0">
              <a:solidFill>
                <a:schemeClr val="dk1"/>
              </a:solidFill>
              <a:latin typeface="+mj-ea"/>
              <a:ea typeface="+mj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829491" y="5939380"/>
            <a:ext cx="487037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ko-KR" sz="900" dirty="0" smtClean="0">
                <a:solidFill>
                  <a:srgbClr val="7030A0"/>
                </a:solidFill>
                <a:latin typeface="+mj-ea"/>
                <a:ea typeface="+mj-ea"/>
              </a:rPr>
              <a:t>*</a:t>
            </a:r>
            <a:r>
              <a:rPr lang="ko-KR" altLang="en-US" sz="900" b="1" dirty="0" smtClean="0">
                <a:solidFill>
                  <a:srgbClr val="7030A0"/>
                </a:solidFill>
                <a:latin typeface="+mj-ea"/>
                <a:ea typeface="+mj-ea"/>
              </a:rPr>
              <a:t>사설 </a:t>
            </a:r>
            <a:r>
              <a:rPr lang="en-US" altLang="ko-KR" sz="900" b="1" dirty="0">
                <a:solidFill>
                  <a:srgbClr val="7030A0"/>
                </a:solidFill>
                <a:latin typeface="+mj-ea"/>
                <a:ea typeface="+mj-ea"/>
              </a:rPr>
              <a:t>IP </a:t>
            </a:r>
            <a:r>
              <a:rPr lang="ko-KR" altLang="en-US" sz="900" b="1" dirty="0">
                <a:solidFill>
                  <a:srgbClr val="7030A0"/>
                </a:solidFill>
                <a:latin typeface="+mj-ea"/>
                <a:ea typeface="+mj-ea"/>
              </a:rPr>
              <a:t>주소</a:t>
            </a:r>
            <a:endParaRPr lang="en-US" altLang="ko-KR" sz="900" b="1" dirty="0">
              <a:solidFill>
                <a:srgbClr val="7030A0"/>
              </a:solidFill>
              <a:latin typeface="+mj-ea"/>
              <a:ea typeface="+mj-ea"/>
            </a:endParaRPr>
          </a:p>
          <a:p>
            <a:pPr lvl="0" algn="just">
              <a:lnSpc>
                <a:spcPct val="150000"/>
              </a:lnSpc>
            </a:pPr>
            <a:r>
              <a:rPr lang="ko-KR" altLang="en-US" sz="900" dirty="0">
                <a:latin typeface="+mj-ea"/>
                <a:ea typeface="+mj-ea"/>
              </a:rPr>
              <a:t>특정 네트워크에 속한 기기들을 식별하기 위해 내부적으로 할당한 </a:t>
            </a:r>
            <a:r>
              <a:rPr lang="en-US" altLang="ko-KR" sz="900" dirty="0">
                <a:latin typeface="+mj-ea"/>
                <a:ea typeface="+mj-ea"/>
              </a:rPr>
              <a:t>IP </a:t>
            </a:r>
            <a:r>
              <a:rPr lang="ko-KR" altLang="en-US" sz="900" dirty="0">
                <a:latin typeface="+mj-ea"/>
                <a:ea typeface="+mj-ea"/>
              </a:rPr>
              <a:t>주소로</a:t>
            </a:r>
            <a:r>
              <a:rPr lang="en-US" altLang="ko-KR" sz="900" dirty="0">
                <a:latin typeface="+mj-ea"/>
                <a:ea typeface="+mj-ea"/>
              </a:rPr>
              <a:t>, </a:t>
            </a:r>
            <a:r>
              <a:rPr lang="ko-KR" altLang="en-US" sz="900" dirty="0">
                <a:latin typeface="+mj-ea"/>
                <a:ea typeface="+mj-ea"/>
              </a:rPr>
              <a:t>해당 네트워크에서만 사용 가능하다</a:t>
            </a:r>
            <a:r>
              <a:rPr lang="en-US" altLang="ko-KR" sz="900" dirty="0">
                <a:latin typeface="+mj-ea"/>
                <a:ea typeface="+mj-ea"/>
              </a:rPr>
              <a:t>. IPv4 </a:t>
            </a:r>
            <a:r>
              <a:rPr lang="ko-KR" altLang="en-US" sz="900" dirty="0">
                <a:latin typeface="+mj-ea"/>
                <a:ea typeface="+mj-ea"/>
              </a:rPr>
              <a:t>방식의 네트워크에서 주소 부족 문제를 해결하기 위해 등장했다</a:t>
            </a:r>
            <a:r>
              <a:rPr lang="en-US" altLang="ko-KR" sz="900" dirty="0">
                <a:latin typeface="+mj-ea"/>
                <a:ea typeface="+mj-ea"/>
              </a:rPr>
              <a:t>.</a:t>
            </a:r>
            <a:endParaRPr lang="ko-KR" altLang="en-US" sz="900" dirty="0">
              <a:latin typeface="+mj-ea"/>
              <a:ea typeface="+mj-ea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29D2B214-2876-DF38-8054-440418F36C19}"/>
              </a:ext>
            </a:extLst>
          </p:cNvPr>
          <p:cNvGrpSpPr/>
          <p:nvPr/>
        </p:nvGrpSpPr>
        <p:grpSpPr>
          <a:xfrm>
            <a:off x="4207689" y="5563032"/>
            <a:ext cx="1530202" cy="276999"/>
            <a:chOff x="1383349" y="6006886"/>
            <a:chExt cx="1530202" cy="276999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D44B86D-D138-8B98-F169-5738A8F3729E}"/>
                </a:ext>
              </a:extLst>
            </p:cNvPr>
            <p:cNvSpPr txBox="1"/>
            <p:nvPr/>
          </p:nvSpPr>
          <p:spPr>
            <a:xfrm>
              <a:off x="1545973" y="6006886"/>
              <a:ext cx="136757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200" dirty="0">
                  <a:latin typeface="+mj-ea"/>
                  <a:ea typeface="+mj-ea"/>
                </a:rPr>
                <a:t>네트워크 구성도</a:t>
              </a:r>
            </a:p>
          </p:txBody>
        </p:sp>
        <p:grpSp>
          <p:nvGrpSpPr>
            <p:cNvPr id="16" name="그룹 15">
              <a:extLst>
                <a:ext uri="{FF2B5EF4-FFF2-40B4-BE49-F238E27FC236}">
                  <a16:creationId xmlns:a16="http://schemas.microsoft.com/office/drawing/2014/main" id="{C6767F3A-26B1-67C3-DD5A-6C6BB8831FA1}"/>
                </a:ext>
              </a:extLst>
            </p:cNvPr>
            <p:cNvGrpSpPr/>
            <p:nvPr/>
          </p:nvGrpSpPr>
          <p:grpSpPr>
            <a:xfrm>
              <a:off x="1383349" y="6069637"/>
              <a:ext cx="167718" cy="167718"/>
              <a:chOff x="2318385" y="5250420"/>
              <a:chExt cx="196293" cy="196293"/>
            </a:xfrm>
          </p:grpSpPr>
          <p:sp>
            <p:nvSpPr>
              <p:cNvPr id="18" name="타원 17">
                <a:extLst>
                  <a:ext uri="{FF2B5EF4-FFF2-40B4-BE49-F238E27FC236}">
                    <a16:creationId xmlns:a16="http://schemas.microsoft.com/office/drawing/2014/main" id="{69F2EED0-DE64-007A-F5F0-A01EC67CEF26}"/>
                  </a:ext>
                </a:extLst>
              </p:cNvPr>
              <p:cNvSpPr/>
              <p:nvPr/>
            </p:nvSpPr>
            <p:spPr>
              <a:xfrm>
                <a:off x="2318385" y="5250420"/>
                <a:ext cx="196293" cy="196293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noFill/>
                  <a:latin typeface="+mj-ea"/>
                  <a:ea typeface="+mj-ea"/>
                </a:endParaRPr>
              </a:p>
            </p:txBody>
          </p:sp>
          <p:sp>
            <p:nvSpPr>
              <p:cNvPr id="19" name="이등변 삼각형 18">
                <a:extLst>
                  <a:ext uri="{FF2B5EF4-FFF2-40B4-BE49-F238E27FC236}">
                    <a16:creationId xmlns:a16="http://schemas.microsoft.com/office/drawing/2014/main" id="{4F8B9496-1E7C-5ACB-CD94-5B3ACA064222}"/>
                  </a:ext>
                </a:extLst>
              </p:cNvPr>
              <p:cNvSpPr/>
              <p:nvPr/>
            </p:nvSpPr>
            <p:spPr>
              <a:xfrm>
                <a:off x="2355652" y="5286592"/>
                <a:ext cx="121758" cy="104964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+mj-ea"/>
                  <a:ea typeface="+mj-ea"/>
                </a:endParaRPr>
              </a:p>
            </p:txBody>
          </p:sp>
        </p:grpSp>
      </p:grpSp>
      <p:sp>
        <p:nvSpPr>
          <p:cNvPr id="20" name="TextBox 19"/>
          <p:cNvSpPr txBox="1"/>
          <p:nvPr/>
        </p:nvSpPr>
        <p:spPr>
          <a:xfrm>
            <a:off x="175583" y="46118"/>
            <a:ext cx="8066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b="1" dirty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ko-KR" altLang="en-US" sz="4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1" name="제목 1"/>
          <p:cNvSpPr txBox="1">
            <a:spLocks/>
          </p:cNvSpPr>
          <p:nvPr/>
        </p:nvSpPr>
        <p:spPr>
          <a:xfrm>
            <a:off x="5727322" y="57875"/>
            <a:ext cx="3358803" cy="4405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00" b="0" kern="120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+mj-cs"/>
              </a:defRPr>
            </a:lvl1pPr>
          </a:lstStyle>
          <a:p>
            <a:pPr algn="ctr"/>
            <a:r>
              <a:rPr lang="en-US" altLang="ko-KR" sz="1600" b="1" dirty="0">
                <a:solidFill>
                  <a:srgbClr val="84C436"/>
                </a:solidFill>
                <a:latin typeface="+mj-ea"/>
                <a:ea typeface="+mj-ea"/>
              </a:rPr>
              <a:t>2. </a:t>
            </a:r>
            <a:r>
              <a:rPr lang="ko-KR" altLang="en-US" sz="1600" b="1" dirty="0">
                <a:solidFill>
                  <a:srgbClr val="84C436"/>
                </a:solidFill>
                <a:latin typeface="+mj-ea"/>
                <a:ea typeface="+mj-ea"/>
              </a:rPr>
              <a:t>네트워크 환경 구성과 설정</a:t>
            </a:r>
          </a:p>
        </p:txBody>
      </p:sp>
      <p:sp>
        <p:nvSpPr>
          <p:cNvPr id="22" name="모서리가 둥근 직사각형 21"/>
          <p:cNvSpPr/>
          <p:nvPr/>
        </p:nvSpPr>
        <p:spPr>
          <a:xfrm>
            <a:off x="8238227" y="686319"/>
            <a:ext cx="755374" cy="2882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  <a:latin typeface="+mj-ea"/>
                <a:ea typeface="+mj-ea"/>
              </a:rPr>
              <a:t>16</a:t>
            </a:r>
            <a:r>
              <a:rPr lang="ko-KR" altLang="en-US" sz="1200" b="1" dirty="0" smtClean="0">
                <a:solidFill>
                  <a:schemeClr val="tx1"/>
                </a:solidFill>
                <a:latin typeface="+mj-ea"/>
                <a:ea typeface="+mj-ea"/>
              </a:rPr>
              <a:t>쪽</a:t>
            </a:r>
            <a:endParaRPr lang="ko-KR" altLang="en-US" sz="1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1074" y="2973547"/>
            <a:ext cx="4446056" cy="2638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456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391667" y="911561"/>
            <a:ext cx="822110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lang="en-US" altLang="ko-KR" sz="1600" b="1" dirty="0" smtClean="0">
                <a:solidFill>
                  <a:srgbClr val="009644"/>
                </a:solidFill>
                <a:latin typeface="+mj-ea"/>
                <a:ea typeface="+mj-ea"/>
                <a:cs typeface="Arial"/>
                <a:sym typeface="Arial"/>
              </a:rPr>
              <a:t>③ DNS </a:t>
            </a:r>
            <a:r>
              <a:rPr lang="ko-KR" altLang="en-US" sz="1600" b="1" dirty="0">
                <a:solidFill>
                  <a:srgbClr val="009644"/>
                </a:solidFill>
                <a:latin typeface="+mj-ea"/>
                <a:ea typeface="+mj-ea"/>
                <a:cs typeface="Arial"/>
                <a:sym typeface="Arial"/>
              </a:rPr>
              <a:t>서버</a:t>
            </a:r>
            <a:endParaRPr lang="en-US" altLang="ko-KR" sz="1600" b="1" dirty="0">
              <a:solidFill>
                <a:srgbClr val="009644"/>
              </a:solidFill>
              <a:latin typeface="+mj-ea"/>
              <a:ea typeface="+mj-ea"/>
              <a:cs typeface="Arial"/>
              <a:sym typeface="Arial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숫자로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구성된 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IP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주소는 일반적인 사람들이 이해하거나 기억하기 어렵기 때문에 이를 대신하여 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IP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주소를 영문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한글 등의 문자로 간결하게 재구성한 도메인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(Domain)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이 도입되었다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예를 들어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우리나라 교육부 홈페이지의 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IP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주소는 ‘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27.101.207.36’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이고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도메인은 ‘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www.moe.go.kr’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이다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이것을 각각 인터넷 주소 창에 입력할 경우 ‘대한민국 </a:t>
            </a:r>
            <a:r>
              <a:rPr lang="ko-KR" altLang="en-US" sz="1600" dirty="0" err="1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교육부’라는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동일한 웹 사이트로 연결된다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IP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주소와 도메인 이름 간 변환을 담당하는 것이 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DNS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서버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(Domain Name System Server)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인데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인터넷 통신사별로 각기 다른 서버가 운영되고 있다</a:t>
            </a:r>
            <a:r>
              <a:rPr lang="en-US" altLang="ko-KR" sz="15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  <a:endParaRPr lang="en-US" altLang="ko-KR" sz="1500" b="1" dirty="0">
              <a:solidFill>
                <a:srgbClr val="009644"/>
              </a:solidFill>
              <a:latin typeface="+mj-ea"/>
              <a:ea typeface="+mj-ea"/>
              <a:cs typeface="Arial"/>
              <a:sym typeface="Arial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b="1" dirty="0">
                <a:latin typeface="+mj-ea"/>
                <a:ea typeface="+mj-ea"/>
              </a:rPr>
              <a:t>네트워크 환경 설정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13339" y="5744602"/>
            <a:ext cx="790364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ko-KR" sz="900" dirty="0" smtClean="0">
                <a:solidFill>
                  <a:srgbClr val="7030A0"/>
                </a:solidFill>
                <a:latin typeface="+mj-ea"/>
                <a:ea typeface="+mj-ea"/>
              </a:rPr>
              <a:t>*</a:t>
            </a:r>
            <a:r>
              <a:rPr lang="ko-KR" altLang="en-US" sz="900" b="1" dirty="0" smtClean="0">
                <a:solidFill>
                  <a:srgbClr val="7030A0"/>
                </a:solidFill>
                <a:latin typeface="+mj-ea"/>
                <a:ea typeface="+mj-ea"/>
              </a:rPr>
              <a:t>도메인 </a:t>
            </a:r>
            <a:r>
              <a:rPr lang="ko-KR" altLang="en-US" sz="900" b="1" dirty="0">
                <a:solidFill>
                  <a:srgbClr val="7030A0"/>
                </a:solidFill>
                <a:latin typeface="+mj-ea"/>
                <a:ea typeface="+mj-ea"/>
              </a:rPr>
              <a:t>관리</a:t>
            </a:r>
            <a:endParaRPr lang="en-US" altLang="ko-KR" sz="900" b="1" dirty="0">
              <a:solidFill>
                <a:srgbClr val="7030A0"/>
              </a:solidFill>
              <a:latin typeface="+mj-ea"/>
              <a:ea typeface="+mj-ea"/>
            </a:endParaRPr>
          </a:p>
          <a:p>
            <a:pPr lvl="0" algn="just">
              <a:lnSpc>
                <a:spcPct val="150000"/>
              </a:lnSpc>
            </a:pPr>
            <a:r>
              <a:rPr lang="ko-KR" altLang="en-US" sz="900" dirty="0">
                <a:latin typeface="+mj-ea"/>
                <a:ea typeface="+mj-ea"/>
              </a:rPr>
              <a:t>전 세계 도메인 관리는 국제 인터넷주소관리기구</a:t>
            </a:r>
            <a:r>
              <a:rPr lang="en-US" altLang="ko-KR" sz="900" dirty="0">
                <a:latin typeface="+mj-ea"/>
                <a:ea typeface="+mj-ea"/>
              </a:rPr>
              <a:t>(ICANN: Internet Corporation for Assig- </a:t>
            </a:r>
            <a:r>
              <a:rPr lang="en-US" altLang="ko-KR" sz="900" dirty="0" err="1">
                <a:latin typeface="+mj-ea"/>
                <a:ea typeface="+mj-ea"/>
              </a:rPr>
              <a:t>ned</a:t>
            </a:r>
            <a:r>
              <a:rPr lang="en-US" altLang="ko-KR" sz="900" dirty="0">
                <a:latin typeface="+mj-ea"/>
                <a:ea typeface="+mj-ea"/>
              </a:rPr>
              <a:t> Names and Numbers)</a:t>
            </a:r>
            <a:r>
              <a:rPr lang="ko-KR" altLang="en-US" sz="900" dirty="0">
                <a:latin typeface="+mj-ea"/>
                <a:ea typeface="+mj-ea"/>
              </a:rPr>
              <a:t>에서 총괄하고 있으며 ‘</a:t>
            </a:r>
            <a:r>
              <a:rPr lang="en-US" altLang="ko-KR" sz="900" dirty="0">
                <a:latin typeface="+mj-ea"/>
                <a:ea typeface="+mj-ea"/>
              </a:rPr>
              <a:t>.</a:t>
            </a:r>
            <a:r>
              <a:rPr lang="en-US" altLang="ko-KR" sz="900" dirty="0" err="1">
                <a:latin typeface="+mj-ea"/>
                <a:ea typeface="+mj-ea"/>
              </a:rPr>
              <a:t>kr</a:t>
            </a:r>
            <a:r>
              <a:rPr lang="en-US" altLang="ko-KR" sz="900" dirty="0">
                <a:latin typeface="+mj-ea"/>
                <a:ea typeface="+mj-ea"/>
              </a:rPr>
              <a:t>’, ‘.</a:t>
            </a:r>
            <a:r>
              <a:rPr lang="ko-KR" altLang="en-US" sz="900" dirty="0">
                <a:latin typeface="+mj-ea"/>
                <a:ea typeface="+mj-ea"/>
              </a:rPr>
              <a:t>한글’ 도메인은 한국인터넷진흥원에서 관리하고 있다</a:t>
            </a:r>
            <a:r>
              <a:rPr lang="en-US" altLang="ko-KR" sz="900" dirty="0">
                <a:latin typeface="+mj-ea"/>
                <a:ea typeface="+mj-ea"/>
              </a:rPr>
              <a:t>. </a:t>
            </a:r>
            <a:r>
              <a:rPr lang="ko-KR" altLang="en-US" sz="900" dirty="0">
                <a:latin typeface="+mj-ea"/>
                <a:ea typeface="+mj-ea"/>
              </a:rPr>
              <a:t>도메인은 대행 회사 등을 통해 구입할 수 있다</a:t>
            </a:r>
            <a:r>
              <a:rPr lang="en-US" altLang="ko-KR" sz="900" dirty="0">
                <a:latin typeface="+mj-ea"/>
                <a:ea typeface="+mj-ea"/>
              </a:rPr>
              <a:t>.</a:t>
            </a:r>
            <a:endParaRPr lang="en-US" altLang="ko-KR" sz="900" dirty="0">
              <a:solidFill>
                <a:schemeClr val="dk1"/>
              </a:solidFill>
              <a:latin typeface="+mj-ea"/>
              <a:ea typeface="+mj-ea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726696" y="4036127"/>
            <a:ext cx="5058501" cy="316720"/>
            <a:chOff x="598069" y="4463953"/>
            <a:chExt cx="5058501" cy="316720"/>
          </a:xfrm>
        </p:grpSpPr>
        <p:sp>
          <p:nvSpPr>
            <p:cNvPr id="19" name="직사각형 18"/>
            <p:cNvSpPr/>
            <p:nvPr/>
          </p:nvSpPr>
          <p:spPr>
            <a:xfrm>
              <a:off x="783265" y="4472896"/>
              <a:ext cx="487330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sz="1400" dirty="0">
                  <a:latin typeface="+mj-ea"/>
                  <a:ea typeface="+mj-ea"/>
                </a:rPr>
                <a:t>교육부 도메인</a:t>
              </a:r>
              <a:r>
                <a:rPr lang="en-US" altLang="ko-KR" sz="1400" dirty="0">
                  <a:latin typeface="+mj-ea"/>
                  <a:ea typeface="+mj-ea"/>
                </a:rPr>
                <a:t>(www.moe.go.kr)</a:t>
              </a:r>
              <a:r>
                <a:rPr lang="ko-KR" altLang="en-US" sz="1400" dirty="0">
                  <a:latin typeface="+mj-ea"/>
                  <a:ea typeface="+mj-ea"/>
                </a:rPr>
                <a:t>으로 이해하는 도메인 구성</a:t>
              </a:r>
            </a:p>
          </p:txBody>
        </p:sp>
        <p:pic>
          <p:nvPicPr>
            <p:cNvPr id="34" name="그림 33"/>
            <p:cNvPicPr>
              <a:picLocks noChangeAspect="1"/>
            </p:cNvPicPr>
            <p:nvPr/>
          </p:nvPicPr>
          <p:blipFill rotWithShape="1">
            <a:blip r:embed="rId2"/>
            <a:srcRect l="26131" r="71343" b="82611"/>
            <a:stretch/>
          </p:blipFill>
          <p:spPr>
            <a:xfrm>
              <a:off x="598069" y="4463953"/>
              <a:ext cx="252000" cy="285992"/>
            </a:xfrm>
            <a:prstGeom prst="rect">
              <a:avLst/>
            </a:prstGeom>
          </p:spPr>
        </p:pic>
      </p:grpSp>
      <p:grpSp>
        <p:nvGrpSpPr>
          <p:cNvPr id="5" name="그룹 4"/>
          <p:cNvGrpSpPr/>
          <p:nvPr/>
        </p:nvGrpSpPr>
        <p:grpSpPr>
          <a:xfrm>
            <a:off x="578170" y="4496449"/>
            <a:ext cx="8246074" cy="968276"/>
            <a:chOff x="449543" y="4924275"/>
            <a:chExt cx="8246074" cy="968276"/>
          </a:xfrm>
        </p:grpSpPr>
        <p:pic>
          <p:nvPicPr>
            <p:cNvPr id="18" name="그림 17"/>
            <p:cNvPicPr>
              <a:picLocks noChangeAspect="1"/>
            </p:cNvPicPr>
            <p:nvPr/>
          </p:nvPicPr>
          <p:blipFill rotWithShape="1">
            <a:blip r:embed="rId2"/>
            <a:srcRect t="31051"/>
            <a:stretch/>
          </p:blipFill>
          <p:spPr>
            <a:xfrm>
              <a:off x="449543" y="4955003"/>
              <a:ext cx="8246074" cy="937548"/>
            </a:xfrm>
            <a:prstGeom prst="rect">
              <a:avLst/>
            </a:prstGeom>
          </p:spPr>
        </p:pic>
        <p:sp>
          <p:nvSpPr>
            <p:cNvPr id="2" name="모서리가 둥근 직사각형 1"/>
            <p:cNvSpPr/>
            <p:nvPr/>
          </p:nvSpPr>
          <p:spPr>
            <a:xfrm>
              <a:off x="484712" y="4924275"/>
              <a:ext cx="1948667" cy="937144"/>
            </a:xfrm>
            <a:prstGeom prst="roundRect">
              <a:avLst>
                <a:gd name="adj" fmla="val 10224"/>
              </a:avLst>
            </a:prstGeom>
            <a:solidFill>
              <a:schemeClr val="bg1"/>
            </a:solidFill>
            <a:ln w="19050">
              <a:solidFill>
                <a:srgbClr val="E038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</a:pPr>
              <a:r>
                <a:rPr lang="ko-KR" altLang="en-US" sz="1100" dirty="0">
                  <a:solidFill>
                    <a:schemeClr val="tx1"/>
                  </a:solidFill>
                  <a:latin typeface="+mj-ea"/>
                  <a:ea typeface="+mj-ea"/>
                </a:rPr>
                <a:t>인터넷상에서 정보를 효과적으로 공유할 수 있는 전 세계적인 </a:t>
              </a:r>
              <a:r>
                <a:rPr lang="ko-KR" altLang="en-US" sz="1100" dirty="0" err="1">
                  <a:solidFill>
                    <a:schemeClr val="tx1"/>
                  </a:solidFill>
                  <a:latin typeface="+mj-ea"/>
                  <a:ea typeface="+mj-ea"/>
                </a:rPr>
                <a:t>인터넷망을</a:t>
              </a:r>
              <a:r>
                <a:rPr lang="ko-KR" altLang="en-US" sz="1100" dirty="0">
                  <a:solidFill>
                    <a:schemeClr val="tx1"/>
                  </a:solidFill>
                  <a:latin typeface="+mj-ea"/>
                  <a:ea typeface="+mj-ea"/>
                </a:rPr>
                <a:t> 의미</a:t>
              </a:r>
              <a:endParaRPr lang="ko-KR" altLang="en-US" sz="1100" dirty="0">
                <a:latin typeface="+mj-ea"/>
                <a:ea typeface="+mj-ea"/>
              </a:endParaRPr>
            </a:p>
          </p:txBody>
        </p:sp>
      </p:grpSp>
      <p:sp>
        <p:nvSpPr>
          <p:cNvPr id="16" name="제목 1"/>
          <p:cNvSpPr txBox="1">
            <a:spLocks/>
          </p:cNvSpPr>
          <p:nvPr/>
        </p:nvSpPr>
        <p:spPr>
          <a:xfrm>
            <a:off x="5727322" y="57875"/>
            <a:ext cx="3358803" cy="4405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00" b="0" kern="120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+mj-cs"/>
              </a:defRPr>
            </a:lvl1pPr>
          </a:lstStyle>
          <a:p>
            <a:pPr algn="ctr"/>
            <a:r>
              <a:rPr lang="en-US" altLang="ko-KR" sz="1600" b="1" dirty="0">
                <a:solidFill>
                  <a:srgbClr val="84C436"/>
                </a:solidFill>
                <a:latin typeface="+mj-ea"/>
                <a:ea typeface="+mj-ea"/>
              </a:rPr>
              <a:t>2. </a:t>
            </a:r>
            <a:r>
              <a:rPr lang="ko-KR" altLang="en-US" sz="1600" b="1" dirty="0">
                <a:solidFill>
                  <a:srgbClr val="84C436"/>
                </a:solidFill>
                <a:latin typeface="+mj-ea"/>
                <a:ea typeface="+mj-ea"/>
              </a:rPr>
              <a:t>네트워크 환경 구성과 설정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75583" y="46118"/>
            <a:ext cx="8066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b="1" dirty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ko-KR" altLang="en-US" sz="4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8238227" y="686319"/>
            <a:ext cx="755374" cy="2882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  <a:latin typeface="+mj-ea"/>
                <a:ea typeface="+mj-ea"/>
              </a:rPr>
              <a:t>16</a:t>
            </a:r>
            <a:r>
              <a:rPr lang="ko-KR" altLang="en-US" sz="1200" b="1" dirty="0" smtClean="0">
                <a:solidFill>
                  <a:schemeClr val="tx1"/>
                </a:solidFill>
                <a:latin typeface="+mj-ea"/>
                <a:ea typeface="+mj-ea"/>
              </a:rPr>
              <a:t>쪽</a:t>
            </a:r>
            <a:endParaRPr lang="ko-KR" altLang="en-US" sz="1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1626439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b="1" dirty="0">
                <a:latin typeface="+mj-ea"/>
                <a:ea typeface="+mj-ea"/>
              </a:rPr>
              <a:t>네트워크 환경 설정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370010" y="1675768"/>
            <a:ext cx="2047687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ko-KR" sz="900" dirty="0" smtClean="0">
                <a:solidFill>
                  <a:srgbClr val="7030A0"/>
                </a:solidFill>
                <a:latin typeface="+mj-ea"/>
                <a:ea typeface="+mj-ea"/>
              </a:rPr>
              <a:t>*</a:t>
            </a:r>
            <a:r>
              <a:rPr lang="ko-KR" altLang="en-US" sz="900" b="1" dirty="0" smtClean="0">
                <a:solidFill>
                  <a:srgbClr val="7030A0"/>
                </a:solidFill>
                <a:latin typeface="+mj-ea"/>
                <a:ea typeface="+mj-ea"/>
              </a:rPr>
              <a:t>국가 </a:t>
            </a:r>
            <a:r>
              <a:rPr lang="ko-KR" altLang="en-US" sz="900" b="1" dirty="0">
                <a:solidFill>
                  <a:srgbClr val="7030A0"/>
                </a:solidFill>
                <a:latin typeface="+mj-ea"/>
                <a:ea typeface="+mj-ea"/>
              </a:rPr>
              <a:t>도메인</a:t>
            </a:r>
            <a:endParaRPr lang="en-US" altLang="ko-KR" sz="900" b="1" dirty="0">
              <a:solidFill>
                <a:srgbClr val="7030A0"/>
              </a:solidFill>
              <a:latin typeface="+mj-ea"/>
              <a:ea typeface="+mj-ea"/>
            </a:endParaRPr>
          </a:p>
          <a:p>
            <a:pPr marL="171450" lvl="0" indent="-171450" algn="just">
              <a:lnSpc>
                <a:spcPct val="150000"/>
              </a:lnSpc>
              <a:buClr>
                <a:srgbClr val="7030A0"/>
              </a:buClr>
              <a:buFont typeface="Arial" panose="020B0604020202020204" pitchFamily="34" charset="0"/>
              <a:buChar char="•"/>
            </a:pPr>
            <a:r>
              <a:rPr lang="en-US" altLang="ko-KR" sz="900" dirty="0">
                <a:latin typeface="+mj-ea"/>
                <a:ea typeface="+mj-ea"/>
              </a:rPr>
              <a:t>.</a:t>
            </a:r>
            <a:r>
              <a:rPr lang="en-US" altLang="ko-KR" sz="900" dirty="0" err="1">
                <a:latin typeface="+mj-ea"/>
                <a:ea typeface="+mj-ea"/>
              </a:rPr>
              <a:t>kr</a:t>
            </a:r>
            <a:r>
              <a:rPr lang="en-US" altLang="ko-KR" sz="900" dirty="0">
                <a:latin typeface="+mj-ea"/>
                <a:ea typeface="+mj-ea"/>
              </a:rPr>
              <a:t> </a:t>
            </a:r>
            <a:r>
              <a:rPr lang="ko-KR" altLang="en-US" sz="900" dirty="0">
                <a:latin typeface="+mj-ea"/>
                <a:ea typeface="+mj-ea"/>
              </a:rPr>
              <a:t>한국</a:t>
            </a:r>
          </a:p>
          <a:p>
            <a:pPr marL="171450" lvl="0" indent="-171450" algn="just">
              <a:lnSpc>
                <a:spcPct val="150000"/>
              </a:lnSpc>
              <a:buClr>
                <a:srgbClr val="7030A0"/>
              </a:buClr>
              <a:buFont typeface="Arial" panose="020B0604020202020204" pitchFamily="34" charset="0"/>
              <a:buChar char="•"/>
            </a:pPr>
            <a:r>
              <a:rPr lang="en-US" altLang="ko-KR" sz="900" dirty="0">
                <a:latin typeface="+mj-ea"/>
                <a:ea typeface="+mj-ea"/>
              </a:rPr>
              <a:t>.</a:t>
            </a:r>
            <a:r>
              <a:rPr lang="en-US" altLang="ko-KR" sz="900" dirty="0" err="1">
                <a:latin typeface="+mj-ea"/>
                <a:ea typeface="+mj-ea"/>
              </a:rPr>
              <a:t>jp</a:t>
            </a:r>
            <a:r>
              <a:rPr lang="en-US" altLang="ko-KR" sz="900" dirty="0">
                <a:latin typeface="+mj-ea"/>
                <a:ea typeface="+mj-ea"/>
              </a:rPr>
              <a:t> </a:t>
            </a:r>
            <a:r>
              <a:rPr lang="ko-KR" altLang="en-US" sz="900" dirty="0">
                <a:latin typeface="+mj-ea"/>
                <a:ea typeface="+mj-ea"/>
              </a:rPr>
              <a:t>일본</a:t>
            </a:r>
          </a:p>
          <a:p>
            <a:pPr marL="171450" lvl="0" indent="-171450" algn="just">
              <a:lnSpc>
                <a:spcPct val="150000"/>
              </a:lnSpc>
              <a:buClr>
                <a:srgbClr val="7030A0"/>
              </a:buClr>
              <a:buFont typeface="Arial" panose="020B0604020202020204" pitchFamily="34" charset="0"/>
              <a:buChar char="•"/>
            </a:pPr>
            <a:r>
              <a:rPr lang="en-US" altLang="ko-KR" sz="900" dirty="0">
                <a:latin typeface="+mj-ea"/>
                <a:ea typeface="+mj-ea"/>
              </a:rPr>
              <a:t>.</a:t>
            </a:r>
            <a:r>
              <a:rPr lang="en-US" altLang="ko-KR" sz="900" dirty="0" err="1">
                <a:latin typeface="+mj-ea"/>
                <a:ea typeface="+mj-ea"/>
              </a:rPr>
              <a:t>cn</a:t>
            </a:r>
            <a:r>
              <a:rPr lang="en-US" altLang="ko-KR" sz="900" dirty="0">
                <a:latin typeface="+mj-ea"/>
                <a:ea typeface="+mj-ea"/>
              </a:rPr>
              <a:t> </a:t>
            </a:r>
            <a:r>
              <a:rPr lang="ko-KR" altLang="en-US" sz="900" dirty="0">
                <a:latin typeface="+mj-ea"/>
                <a:ea typeface="+mj-ea"/>
              </a:rPr>
              <a:t>중국</a:t>
            </a:r>
          </a:p>
          <a:p>
            <a:pPr marL="171450" lvl="0" indent="-171450" algn="just">
              <a:lnSpc>
                <a:spcPct val="150000"/>
              </a:lnSpc>
              <a:buClr>
                <a:srgbClr val="7030A0"/>
              </a:buClr>
              <a:buFont typeface="Arial" panose="020B0604020202020204" pitchFamily="34" charset="0"/>
              <a:buChar char="•"/>
            </a:pPr>
            <a:r>
              <a:rPr lang="en-US" altLang="ko-KR" sz="900" dirty="0">
                <a:latin typeface="+mj-ea"/>
                <a:ea typeface="+mj-ea"/>
              </a:rPr>
              <a:t>.us </a:t>
            </a:r>
            <a:r>
              <a:rPr lang="ko-KR" altLang="en-US" sz="900" dirty="0">
                <a:latin typeface="+mj-ea"/>
                <a:ea typeface="+mj-ea"/>
              </a:rPr>
              <a:t>미국</a:t>
            </a:r>
            <a:endParaRPr lang="en-US" altLang="ko-KR" sz="900" dirty="0">
              <a:solidFill>
                <a:schemeClr val="dk1"/>
              </a:solidFill>
              <a:latin typeface="+mj-ea"/>
              <a:ea typeface="+mj-ea"/>
            </a:endParaRPr>
          </a:p>
        </p:txBody>
      </p:sp>
      <p:pic>
        <p:nvPicPr>
          <p:cNvPr id="35" name="그림 34"/>
          <p:cNvPicPr>
            <a:picLocks noChangeAspect="1"/>
          </p:cNvPicPr>
          <p:nvPr/>
        </p:nvPicPr>
        <p:blipFill rotWithShape="1">
          <a:blip r:embed="rId2"/>
          <a:srcRect t="9083" b="6670"/>
          <a:stretch/>
        </p:blipFill>
        <p:spPr>
          <a:xfrm>
            <a:off x="795609" y="1518176"/>
            <a:ext cx="6314819" cy="4386708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7361302" y="3128729"/>
            <a:ext cx="2047687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ko-KR" sz="900" dirty="0" smtClean="0">
                <a:solidFill>
                  <a:srgbClr val="7030A0"/>
                </a:solidFill>
                <a:latin typeface="+mj-ea"/>
                <a:ea typeface="+mj-ea"/>
              </a:rPr>
              <a:t>*</a:t>
            </a:r>
            <a:r>
              <a:rPr lang="ko-KR" altLang="en-US" sz="900" b="1" dirty="0" smtClean="0">
                <a:solidFill>
                  <a:srgbClr val="7030A0"/>
                </a:solidFill>
                <a:latin typeface="+mj-ea"/>
                <a:ea typeface="+mj-ea"/>
              </a:rPr>
              <a:t>일반 </a:t>
            </a:r>
            <a:r>
              <a:rPr lang="ko-KR" altLang="en-US" sz="900" b="1" dirty="0">
                <a:solidFill>
                  <a:srgbClr val="7030A0"/>
                </a:solidFill>
                <a:latin typeface="+mj-ea"/>
                <a:ea typeface="+mj-ea"/>
              </a:rPr>
              <a:t>도메인</a:t>
            </a:r>
            <a:endParaRPr lang="en-US" altLang="ko-KR" sz="900" b="1" dirty="0">
              <a:solidFill>
                <a:srgbClr val="7030A0"/>
              </a:solidFill>
              <a:latin typeface="+mj-ea"/>
              <a:ea typeface="+mj-ea"/>
            </a:endParaRPr>
          </a:p>
          <a:p>
            <a:pPr marL="171450" lvl="0" indent="-171450" algn="just">
              <a:lnSpc>
                <a:spcPct val="150000"/>
              </a:lnSpc>
              <a:buClr>
                <a:srgbClr val="7030A0"/>
              </a:buClr>
              <a:buFont typeface="Arial" panose="020B0604020202020204" pitchFamily="34" charset="0"/>
              <a:buChar char="•"/>
            </a:pPr>
            <a:r>
              <a:rPr lang="ko-KR" altLang="en-US" sz="900" dirty="0">
                <a:latin typeface="+mj-ea"/>
                <a:ea typeface="+mj-ea"/>
              </a:rPr>
              <a:t> </a:t>
            </a:r>
            <a:r>
              <a:rPr lang="en-US" altLang="ko-KR" sz="900" dirty="0">
                <a:latin typeface="+mj-ea"/>
                <a:ea typeface="+mj-ea"/>
              </a:rPr>
              <a:t>.com </a:t>
            </a:r>
            <a:r>
              <a:rPr lang="ko-KR" altLang="en-US" sz="900" dirty="0">
                <a:latin typeface="+mj-ea"/>
                <a:ea typeface="+mj-ea"/>
              </a:rPr>
              <a:t>상업 목적 기관</a:t>
            </a:r>
          </a:p>
          <a:p>
            <a:pPr marL="171450" lvl="0" indent="-171450" algn="just">
              <a:lnSpc>
                <a:spcPct val="150000"/>
              </a:lnSpc>
              <a:buClr>
                <a:srgbClr val="7030A0"/>
              </a:buClr>
              <a:buFont typeface="Arial" panose="020B0604020202020204" pitchFamily="34" charset="0"/>
              <a:buChar char="•"/>
            </a:pPr>
            <a:r>
              <a:rPr lang="en-US" altLang="ko-KR" sz="900" dirty="0" err="1">
                <a:latin typeface="+mj-ea"/>
                <a:ea typeface="+mj-ea"/>
              </a:rPr>
              <a:t>.net</a:t>
            </a:r>
            <a:r>
              <a:rPr lang="en-US" altLang="ko-KR" sz="900" dirty="0">
                <a:latin typeface="+mj-ea"/>
                <a:ea typeface="+mj-ea"/>
              </a:rPr>
              <a:t> </a:t>
            </a:r>
            <a:r>
              <a:rPr lang="ko-KR" altLang="en-US" sz="900" dirty="0">
                <a:latin typeface="+mj-ea"/>
                <a:ea typeface="+mj-ea"/>
              </a:rPr>
              <a:t>네트워크 관련 기관</a:t>
            </a:r>
          </a:p>
          <a:p>
            <a:pPr marL="171450" lvl="0" indent="-171450" algn="just">
              <a:lnSpc>
                <a:spcPct val="150000"/>
              </a:lnSpc>
              <a:buClr>
                <a:srgbClr val="7030A0"/>
              </a:buClr>
              <a:buFont typeface="Arial" panose="020B0604020202020204" pitchFamily="34" charset="0"/>
              <a:buChar char="•"/>
            </a:pPr>
            <a:r>
              <a:rPr lang="en-US" altLang="ko-KR" sz="900" dirty="0">
                <a:latin typeface="+mj-ea"/>
                <a:ea typeface="+mj-ea"/>
              </a:rPr>
              <a:t>.org </a:t>
            </a:r>
            <a:r>
              <a:rPr lang="ko-KR" altLang="en-US" sz="900" dirty="0">
                <a:latin typeface="+mj-ea"/>
                <a:ea typeface="+mj-ea"/>
              </a:rPr>
              <a:t>비영리 기관이나 단체</a:t>
            </a:r>
          </a:p>
          <a:p>
            <a:pPr marL="171450" lvl="0" indent="-171450" algn="just">
              <a:lnSpc>
                <a:spcPct val="150000"/>
              </a:lnSpc>
              <a:buClr>
                <a:srgbClr val="7030A0"/>
              </a:buClr>
              <a:buFont typeface="Arial" panose="020B0604020202020204" pitchFamily="34" charset="0"/>
              <a:buChar char="•"/>
            </a:pPr>
            <a:r>
              <a:rPr lang="en-US" altLang="ko-KR" sz="900" dirty="0">
                <a:latin typeface="+mj-ea"/>
                <a:ea typeface="+mj-ea"/>
              </a:rPr>
              <a:t>.</a:t>
            </a:r>
            <a:r>
              <a:rPr lang="en-US" altLang="ko-KR" sz="900" dirty="0" err="1">
                <a:latin typeface="+mj-ea"/>
                <a:ea typeface="+mj-ea"/>
              </a:rPr>
              <a:t>edu</a:t>
            </a:r>
            <a:r>
              <a:rPr lang="en-US" altLang="ko-KR" sz="900" dirty="0">
                <a:latin typeface="+mj-ea"/>
                <a:ea typeface="+mj-ea"/>
              </a:rPr>
              <a:t> </a:t>
            </a:r>
            <a:r>
              <a:rPr lang="ko-KR" altLang="en-US" sz="900" dirty="0">
                <a:latin typeface="+mj-ea"/>
                <a:ea typeface="+mj-ea"/>
              </a:rPr>
              <a:t>교육 목적 전용</a:t>
            </a:r>
            <a:endParaRPr lang="en-US" altLang="ko-KR" sz="900" dirty="0">
              <a:solidFill>
                <a:schemeClr val="dk1"/>
              </a:solidFill>
              <a:latin typeface="+mj-ea"/>
              <a:ea typeface="+mj-ea"/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598069" y="1003121"/>
            <a:ext cx="5058501" cy="316720"/>
            <a:chOff x="598069" y="1037846"/>
            <a:chExt cx="5058501" cy="316720"/>
          </a:xfrm>
        </p:grpSpPr>
        <p:grpSp>
          <p:nvGrpSpPr>
            <p:cNvPr id="29" name="그룹 28"/>
            <p:cNvGrpSpPr/>
            <p:nvPr/>
          </p:nvGrpSpPr>
          <p:grpSpPr>
            <a:xfrm>
              <a:off x="598069" y="1037846"/>
              <a:ext cx="5058501" cy="316720"/>
              <a:chOff x="598069" y="4463953"/>
              <a:chExt cx="5058501" cy="316720"/>
            </a:xfrm>
          </p:grpSpPr>
          <p:sp>
            <p:nvSpPr>
              <p:cNvPr id="30" name="직사각형 29"/>
              <p:cNvSpPr/>
              <p:nvPr/>
            </p:nvSpPr>
            <p:spPr>
              <a:xfrm>
                <a:off x="783265" y="4472896"/>
                <a:ext cx="4873305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ko-KR" altLang="en-US" sz="1400" dirty="0">
                    <a:latin typeface="+mj-ea"/>
                    <a:ea typeface="+mj-ea"/>
                  </a:rPr>
                  <a:t>그림으로 보는 도메인 체계와 분류</a:t>
                </a:r>
              </a:p>
            </p:txBody>
          </p:sp>
          <p:pic>
            <p:nvPicPr>
              <p:cNvPr id="31" name="그림 30"/>
              <p:cNvPicPr>
                <a:picLocks noChangeAspect="1"/>
              </p:cNvPicPr>
              <p:nvPr/>
            </p:nvPicPr>
            <p:blipFill rotWithShape="1">
              <a:blip r:embed="rId3"/>
              <a:srcRect l="26131" r="71343" b="82611"/>
              <a:stretch/>
            </p:blipFill>
            <p:spPr>
              <a:xfrm>
                <a:off x="598069" y="4463953"/>
                <a:ext cx="252000" cy="285992"/>
              </a:xfrm>
              <a:prstGeom prst="rect">
                <a:avLst/>
              </a:prstGeom>
            </p:spPr>
          </p:pic>
        </p:grpSp>
        <p:pic>
          <p:nvPicPr>
            <p:cNvPr id="48" name="그림 47"/>
            <p:cNvPicPr>
              <a:picLocks noChangeAspect="1"/>
            </p:cNvPicPr>
            <p:nvPr/>
          </p:nvPicPr>
          <p:blipFill rotWithShape="1">
            <a:blip r:embed="rId2"/>
            <a:srcRect l="844" t="1466" r="95898" b="94689"/>
            <a:stretch/>
          </p:blipFill>
          <p:spPr>
            <a:xfrm>
              <a:off x="615715" y="1086807"/>
              <a:ext cx="234000" cy="227739"/>
            </a:xfrm>
            <a:prstGeom prst="rect">
              <a:avLst/>
            </a:prstGeom>
          </p:spPr>
        </p:pic>
      </p:grpSp>
      <p:grpSp>
        <p:nvGrpSpPr>
          <p:cNvPr id="5" name="그룹 4">
            <a:extLst>
              <a:ext uri="{FF2B5EF4-FFF2-40B4-BE49-F238E27FC236}">
                <a16:creationId xmlns:a16="http://schemas.microsoft.com/office/drawing/2014/main" id="{F55A7700-FE0C-F6F3-8E12-697311E1DAD8}"/>
              </a:ext>
            </a:extLst>
          </p:cNvPr>
          <p:cNvGrpSpPr/>
          <p:nvPr/>
        </p:nvGrpSpPr>
        <p:grpSpPr>
          <a:xfrm>
            <a:off x="3242023" y="5885935"/>
            <a:ext cx="1530202" cy="276999"/>
            <a:chOff x="1383349" y="6006886"/>
            <a:chExt cx="1530202" cy="276999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3374DC6-7930-05EC-9681-C29044EA573B}"/>
                </a:ext>
              </a:extLst>
            </p:cNvPr>
            <p:cNvSpPr txBox="1"/>
            <p:nvPr/>
          </p:nvSpPr>
          <p:spPr>
            <a:xfrm>
              <a:off x="1545973" y="6006886"/>
              <a:ext cx="136757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200" dirty="0">
                  <a:latin typeface="+mj-ea"/>
                  <a:ea typeface="+mj-ea"/>
                </a:rPr>
                <a:t>도메인 체계</a:t>
              </a:r>
            </a:p>
          </p:txBody>
        </p:sp>
        <p:grpSp>
          <p:nvGrpSpPr>
            <p:cNvPr id="7" name="그룹 6">
              <a:extLst>
                <a:ext uri="{FF2B5EF4-FFF2-40B4-BE49-F238E27FC236}">
                  <a16:creationId xmlns:a16="http://schemas.microsoft.com/office/drawing/2014/main" id="{8D351DD2-CB26-19D3-2ECE-CCA6BC9FE54A}"/>
                </a:ext>
              </a:extLst>
            </p:cNvPr>
            <p:cNvGrpSpPr/>
            <p:nvPr/>
          </p:nvGrpSpPr>
          <p:grpSpPr>
            <a:xfrm>
              <a:off x="1383349" y="6069637"/>
              <a:ext cx="167718" cy="167718"/>
              <a:chOff x="2318385" y="5250420"/>
              <a:chExt cx="196293" cy="196293"/>
            </a:xfrm>
          </p:grpSpPr>
          <p:sp>
            <p:nvSpPr>
              <p:cNvPr id="8" name="타원 7">
                <a:extLst>
                  <a:ext uri="{FF2B5EF4-FFF2-40B4-BE49-F238E27FC236}">
                    <a16:creationId xmlns:a16="http://schemas.microsoft.com/office/drawing/2014/main" id="{7C7EC356-4BF7-16EB-60E2-3005D0D5B8F8}"/>
                  </a:ext>
                </a:extLst>
              </p:cNvPr>
              <p:cNvSpPr/>
              <p:nvPr/>
            </p:nvSpPr>
            <p:spPr>
              <a:xfrm>
                <a:off x="2318385" y="5250420"/>
                <a:ext cx="196293" cy="196293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noFill/>
                  <a:latin typeface="+mj-ea"/>
                  <a:ea typeface="+mj-ea"/>
                </a:endParaRPr>
              </a:p>
            </p:txBody>
          </p:sp>
          <p:sp>
            <p:nvSpPr>
              <p:cNvPr id="9" name="이등변 삼각형 8">
                <a:extLst>
                  <a:ext uri="{FF2B5EF4-FFF2-40B4-BE49-F238E27FC236}">
                    <a16:creationId xmlns:a16="http://schemas.microsoft.com/office/drawing/2014/main" id="{7A1FB97C-0A09-9972-467D-DB258CDCA166}"/>
                  </a:ext>
                </a:extLst>
              </p:cNvPr>
              <p:cNvSpPr/>
              <p:nvPr/>
            </p:nvSpPr>
            <p:spPr>
              <a:xfrm>
                <a:off x="2355652" y="5286592"/>
                <a:ext cx="121758" cy="104964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+mj-ea"/>
                  <a:ea typeface="+mj-ea"/>
                </a:endParaRPr>
              </a:p>
            </p:txBody>
          </p:sp>
        </p:grpSp>
      </p:grpSp>
      <p:pic>
        <p:nvPicPr>
          <p:cNvPr id="17" name="그림 16">
            <a:extLst>
              <a:ext uri="{FF2B5EF4-FFF2-40B4-BE49-F238E27FC236}">
                <a16:creationId xmlns:a16="http://schemas.microsoft.com/office/drawing/2014/main" id="{B25DBFE8-E4E9-E94C-8DCD-16EA80B9D7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6570" y="5936259"/>
            <a:ext cx="1323561" cy="226675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175583" y="46118"/>
            <a:ext cx="8066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b="1" dirty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ko-KR" altLang="en-US" sz="4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4" name="제목 1"/>
          <p:cNvSpPr txBox="1">
            <a:spLocks/>
          </p:cNvSpPr>
          <p:nvPr/>
        </p:nvSpPr>
        <p:spPr>
          <a:xfrm>
            <a:off x="5727322" y="57875"/>
            <a:ext cx="3358803" cy="4405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00" b="0" kern="120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+mj-cs"/>
              </a:defRPr>
            </a:lvl1pPr>
          </a:lstStyle>
          <a:p>
            <a:pPr algn="ctr"/>
            <a:r>
              <a:rPr lang="en-US" altLang="ko-KR" sz="1600" b="1" dirty="0">
                <a:solidFill>
                  <a:srgbClr val="84C436"/>
                </a:solidFill>
                <a:latin typeface="+mj-ea"/>
                <a:ea typeface="+mj-ea"/>
              </a:rPr>
              <a:t>2. </a:t>
            </a:r>
            <a:r>
              <a:rPr lang="ko-KR" altLang="en-US" sz="1600" b="1" dirty="0">
                <a:solidFill>
                  <a:srgbClr val="84C436"/>
                </a:solidFill>
                <a:latin typeface="+mj-ea"/>
                <a:ea typeface="+mj-ea"/>
              </a:rPr>
              <a:t>네트워크 환경 구성과 설정</a:t>
            </a:r>
          </a:p>
        </p:txBody>
      </p:sp>
      <p:sp>
        <p:nvSpPr>
          <p:cNvPr id="25" name="모서리가 둥근 직사각형 24"/>
          <p:cNvSpPr/>
          <p:nvPr/>
        </p:nvSpPr>
        <p:spPr>
          <a:xfrm>
            <a:off x="8238227" y="686319"/>
            <a:ext cx="755374" cy="2882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  <a:latin typeface="+mj-ea"/>
                <a:ea typeface="+mj-ea"/>
              </a:rPr>
              <a:t>17</a:t>
            </a:r>
            <a:r>
              <a:rPr lang="ko-KR" altLang="en-US" sz="1200" b="1" dirty="0" smtClean="0">
                <a:solidFill>
                  <a:schemeClr val="tx1"/>
                </a:solidFill>
                <a:latin typeface="+mj-ea"/>
                <a:ea typeface="+mj-ea"/>
              </a:rPr>
              <a:t>쪽</a:t>
            </a:r>
            <a:endParaRPr lang="ko-KR" altLang="en-US" sz="1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5651351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831822" y="4224539"/>
            <a:ext cx="7863604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 indent="-457200">
              <a:lnSpc>
                <a:spcPts val="2000"/>
              </a:lnSpc>
            </a:pPr>
            <a:r>
              <a:rPr lang="en-US" altLang="ko-KR" sz="1400" b="1" dirty="0" smtClean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2.</a:t>
            </a:r>
            <a:r>
              <a:rPr lang="en-US" altLang="ko-KR" sz="1400" b="1" dirty="0" smtClean="0">
                <a:latin typeface="+mj-ea"/>
                <a:ea typeface="+mj-ea"/>
              </a:rPr>
              <a:t> </a:t>
            </a:r>
            <a:r>
              <a:rPr lang="ko-KR" altLang="en-US" sz="1400" b="1" dirty="0" smtClean="0">
                <a:latin typeface="+mj-ea"/>
                <a:ea typeface="+mj-ea"/>
              </a:rPr>
              <a:t>인터넷 </a:t>
            </a:r>
            <a:r>
              <a:rPr lang="ko-KR" altLang="en-US" sz="1400" b="1" dirty="0">
                <a:latin typeface="+mj-ea"/>
                <a:ea typeface="+mj-ea"/>
              </a:rPr>
              <a:t>검색 포털을 통해 현재 사용 중인 기기의 </a:t>
            </a:r>
            <a:r>
              <a:rPr lang="en-US" altLang="ko-KR" sz="1400" b="1" dirty="0">
                <a:latin typeface="+mj-ea"/>
                <a:ea typeface="+mj-ea"/>
              </a:rPr>
              <a:t>IP </a:t>
            </a:r>
            <a:r>
              <a:rPr lang="ko-KR" altLang="en-US" sz="1400" b="1" dirty="0">
                <a:latin typeface="+mj-ea"/>
                <a:ea typeface="+mj-ea"/>
              </a:rPr>
              <a:t>주소를 확인해 보자</a:t>
            </a:r>
            <a:r>
              <a:rPr lang="en-US" altLang="ko-KR" sz="1400" b="1" dirty="0">
                <a:latin typeface="+mj-ea"/>
                <a:ea typeface="+mj-ea"/>
              </a:rPr>
              <a:t>. </a:t>
            </a:r>
            <a:r>
              <a:rPr lang="ko-KR" altLang="en-US" sz="1400" b="1" dirty="0">
                <a:latin typeface="+mj-ea"/>
                <a:ea typeface="+mj-ea"/>
              </a:rPr>
              <a:t>또 기기에서 확인한 </a:t>
            </a:r>
            <a:r>
              <a:rPr lang="en-US" altLang="ko-KR" sz="1400" b="1" dirty="0">
                <a:latin typeface="+mj-ea"/>
                <a:ea typeface="+mj-ea"/>
              </a:rPr>
              <a:t>IP </a:t>
            </a:r>
            <a:r>
              <a:rPr lang="ko-KR" altLang="en-US" sz="1400" b="1" dirty="0">
                <a:latin typeface="+mj-ea"/>
                <a:ea typeface="+mj-ea"/>
              </a:rPr>
              <a:t>주소와 인터넷 검색 포털을 통해 확인한 </a:t>
            </a:r>
            <a:r>
              <a:rPr lang="en-US" altLang="ko-KR" sz="1400" b="1" dirty="0">
                <a:latin typeface="+mj-ea"/>
                <a:ea typeface="+mj-ea"/>
              </a:rPr>
              <a:t>IP </a:t>
            </a:r>
            <a:r>
              <a:rPr lang="ko-KR" altLang="en-US" sz="1400" b="1" dirty="0">
                <a:latin typeface="+mj-ea"/>
                <a:ea typeface="+mj-ea"/>
              </a:rPr>
              <a:t>주소가 다른 이유를 작성해 보자</a:t>
            </a:r>
            <a:r>
              <a:rPr lang="en-US" altLang="ko-KR" sz="1400" b="1" dirty="0">
                <a:latin typeface="+mj-ea"/>
                <a:ea typeface="+mj-ea"/>
              </a:rPr>
              <a:t>.</a:t>
            </a:r>
            <a:endParaRPr lang="ko-KR" altLang="en-US" sz="1400" b="1" dirty="0">
              <a:latin typeface="+mj-ea"/>
              <a:ea typeface="+mj-ea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8299536"/>
              </p:ext>
            </p:extLst>
          </p:nvPr>
        </p:nvGraphicFramePr>
        <p:xfrm>
          <a:off x="980536" y="1466074"/>
          <a:ext cx="7660255" cy="279237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35315">
                  <a:extLst>
                    <a:ext uri="{9D8B030D-6E8A-4147-A177-3AD203B41FA5}">
                      <a16:colId xmlns:a16="http://schemas.microsoft.com/office/drawing/2014/main" val="4013924422"/>
                    </a:ext>
                  </a:extLst>
                </a:gridCol>
                <a:gridCol w="5424940">
                  <a:extLst>
                    <a:ext uri="{9D8B030D-6E8A-4147-A177-3AD203B41FA5}">
                      <a16:colId xmlns:a16="http://schemas.microsoft.com/office/drawing/2014/main" val="2254613001"/>
                    </a:ext>
                  </a:extLst>
                </a:gridCol>
              </a:tblGrid>
              <a:tr h="33762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1" dirty="0" smtClean="0">
                          <a:latin typeface="+mj-ea"/>
                          <a:ea typeface="+mj-ea"/>
                        </a:rPr>
                        <a:t>항목</a:t>
                      </a:r>
                      <a:endParaRPr lang="ko-KR" altLang="en-US" sz="14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solidFill>
                      <a:srgbClr val="B6DE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1" dirty="0" smtClean="0">
                          <a:latin typeface="+mj-ea"/>
                          <a:ea typeface="+mj-ea"/>
                        </a:rPr>
                        <a:t>사례</a:t>
                      </a:r>
                      <a:endParaRPr lang="ko-KR" altLang="en-US" sz="14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rgbClr val="B6DE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2994906"/>
                  </a:ext>
                </a:extLst>
              </a:tr>
              <a:tr h="35114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1" dirty="0" smtClean="0">
                          <a:latin typeface="+mj-ea"/>
                          <a:ea typeface="+mj-ea"/>
                        </a:rPr>
                        <a:t>프로토콜 버전</a:t>
                      </a:r>
                      <a:endParaRPr lang="ko-KR" altLang="en-US" sz="14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>
                          <a:latin typeface="+mj-ea"/>
                          <a:ea typeface="+mj-ea"/>
                        </a:rPr>
                        <a:t>□ </a:t>
                      </a:r>
                      <a:r>
                        <a:rPr lang="en-US" altLang="ko-KR" sz="1400" dirty="0" smtClean="0">
                          <a:latin typeface="+mj-ea"/>
                          <a:ea typeface="+mj-ea"/>
                        </a:rPr>
                        <a:t>IPv4                            </a:t>
                      </a:r>
                      <a:r>
                        <a:rPr lang="ko-KR" altLang="en-US" sz="1400" dirty="0" smtClean="0">
                          <a:latin typeface="+mj-ea"/>
                          <a:ea typeface="+mj-ea"/>
                        </a:rPr>
                        <a:t>□ </a:t>
                      </a:r>
                      <a:r>
                        <a:rPr lang="en-US" altLang="ko-KR" sz="1400" dirty="0" smtClean="0">
                          <a:latin typeface="+mj-ea"/>
                          <a:ea typeface="+mj-ea"/>
                        </a:rPr>
                        <a:t>IPv6     </a:t>
                      </a:r>
                      <a:endParaRPr lang="ko-KR" altLang="en-US" sz="1400" dirty="0" smtClean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5372940"/>
                  </a:ext>
                </a:extLst>
              </a:tr>
              <a:tr h="42557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dirty="0" smtClean="0">
                          <a:latin typeface="+mj-ea"/>
                          <a:ea typeface="+mj-ea"/>
                        </a:rPr>
                        <a:t>IP </a:t>
                      </a:r>
                      <a:r>
                        <a:rPr lang="ko-KR" altLang="en-US" sz="1400" b="1" dirty="0" smtClean="0">
                          <a:latin typeface="+mj-ea"/>
                          <a:ea typeface="+mj-ea"/>
                        </a:rPr>
                        <a:t>주소</a:t>
                      </a:r>
                      <a:endParaRPr lang="ko-KR" altLang="en-US" sz="14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10.237.18.125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5874911"/>
                  </a:ext>
                </a:extLst>
              </a:tr>
              <a:tr h="42557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1" dirty="0" err="1" smtClean="0">
                          <a:latin typeface="+mj-ea"/>
                          <a:ea typeface="+mj-ea"/>
                        </a:rPr>
                        <a:t>서브넷</a:t>
                      </a:r>
                      <a:r>
                        <a:rPr lang="ko-KR" altLang="en-US" sz="1400" b="1" dirty="0" smtClean="0">
                          <a:latin typeface="+mj-ea"/>
                          <a:ea typeface="+mj-ea"/>
                        </a:rPr>
                        <a:t> 접두사 길이</a:t>
                      </a:r>
                      <a:endParaRPr lang="ko-KR" altLang="en-US" sz="14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0940341"/>
                  </a:ext>
                </a:extLst>
              </a:tr>
              <a:tr h="42269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400" b="1" spc="-60" dirty="0" smtClean="0">
                          <a:latin typeface="+mj-ea"/>
                          <a:ea typeface="+mj-ea"/>
                        </a:rPr>
                        <a:t>게이트웨이</a:t>
                      </a:r>
                      <a:endParaRPr lang="ko-KR" altLang="en-US" sz="1400" b="1" spc="-6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10.237.18.1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443832"/>
                  </a:ext>
                </a:extLst>
              </a:tr>
              <a:tr h="53451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1" dirty="0" smtClean="0">
                          <a:latin typeface="+mj-ea"/>
                          <a:ea typeface="+mj-ea"/>
                        </a:rPr>
                        <a:t>기본 설정 </a:t>
                      </a:r>
                      <a:r>
                        <a:rPr lang="en-US" altLang="ko-KR" sz="1400" b="1" dirty="0" smtClean="0">
                          <a:latin typeface="+mj-ea"/>
                          <a:ea typeface="+mj-ea"/>
                        </a:rPr>
                        <a:t>DNS</a:t>
                      </a:r>
                      <a:endParaRPr lang="ko-KR" altLang="en-US" sz="14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9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kern="1200" dirty="0" smtClean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168.126.63.1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79C5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4051855"/>
                  </a:ext>
                </a:extLst>
              </a:tr>
            </a:tbl>
          </a:graphicData>
        </a:graphic>
      </p:graphicFrame>
      <p:sp>
        <p:nvSpPr>
          <p:cNvPr id="5" name="직사각형 4"/>
          <p:cNvSpPr/>
          <p:nvPr/>
        </p:nvSpPr>
        <p:spPr>
          <a:xfrm>
            <a:off x="816634" y="1032842"/>
            <a:ext cx="79880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ko-KR" sz="1400" b="1" dirty="0" smtClean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1.</a:t>
            </a:r>
            <a:r>
              <a:rPr lang="en-US" altLang="ko-KR" sz="1400" b="1" dirty="0" smtClean="0">
                <a:latin typeface="+mj-ea"/>
                <a:ea typeface="+mj-ea"/>
              </a:rPr>
              <a:t> </a:t>
            </a:r>
            <a:r>
              <a:rPr lang="ko-KR" altLang="en-US" sz="1400" b="1" dirty="0" smtClean="0">
                <a:solidFill>
                  <a:srgbClr val="211D1E"/>
                </a:solidFill>
                <a:latin typeface="+mj-ea"/>
                <a:ea typeface="+mj-ea"/>
              </a:rPr>
              <a:t>현재 </a:t>
            </a:r>
            <a:r>
              <a:rPr lang="ko-KR" altLang="en-US" sz="1400" b="1" dirty="0">
                <a:solidFill>
                  <a:srgbClr val="211D1E"/>
                </a:solidFill>
                <a:latin typeface="+mj-ea"/>
                <a:ea typeface="+mj-ea"/>
              </a:rPr>
              <a:t>사용 중인 컴퓨터의 네트워크 정보를 조사하여 다음 표에 작성해 보자</a:t>
            </a:r>
            <a:r>
              <a:rPr lang="en-US" altLang="ko-KR" sz="1400" b="1" dirty="0">
                <a:solidFill>
                  <a:srgbClr val="211D1E"/>
                </a:solidFill>
                <a:latin typeface="+mj-ea"/>
                <a:ea typeface="+mj-ea"/>
              </a:rPr>
              <a:t>.</a:t>
            </a:r>
            <a:endParaRPr lang="ko-KR" altLang="en-US" sz="1400" b="1" dirty="0">
              <a:latin typeface="+mj-ea"/>
              <a:ea typeface="+mj-ea"/>
            </a:endParaRPr>
          </a:p>
        </p:txBody>
      </p:sp>
      <p:sp>
        <p:nvSpPr>
          <p:cNvPr id="6" name="모서리가 둥근 직사각형 5"/>
          <p:cNvSpPr/>
          <p:nvPr/>
        </p:nvSpPr>
        <p:spPr>
          <a:xfrm>
            <a:off x="966158" y="4960189"/>
            <a:ext cx="7660255" cy="1423358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r>
              <a:rPr lang="ko-KR" altLang="en-US" dirty="0">
                <a:solidFill>
                  <a:srgbClr val="FF0000"/>
                </a:solidFill>
              </a:rPr>
              <a:t>인터넷 검색 포털을 통해 확인한 </a:t>
            </a:r>
            <a:r>
              <a:rPr lang="en-US" altLang="ko-KR" dirty="0">
                <a:solidFill>
                  <a:srgbClr val="FF0000"/>
                </a:solidFill>
              </a:rPr>
              <a:t>IP </a:t>
            </a:r>
            <a:r>
              <a:rPr lang="ko-KR" altLang="en-US" dirty="0">
                <a:solidFill>
                  <a:srgbClr val="FF0000"/>
                </a:solidFill>
              </a:rPr>
              <a:t>주소는 공인 </a:t>
            </a:r>
            <a:r>
              <a:rPr lang="en-US" altLang="ko-KR" dirty="0">
                <a:solidFill>
                  <a:srgbClr val="FF0000"/>
                </a:solidFill>
              </a:rPr>
              <a:t>IP </a:t>
            </a:r>
            <a:r>
              <a:rPr lang="ko-KR" altLang="en-US" dirty="0">
                <a:solidFill>
                  <a:srgbClr val="FF0000"/>
                </a:solidFill>
              </a:rPr>
              <a:t>주소에 해당하고</a:t>
            </a:r>
            <a:r>
              <a:rPr lang="en-US" altLang="ko-KR" dirty="0">
                <a:solidFill>
                  <a:srgbClr val="FF0000"/>
                </a:solidFill>
              </a:rPr>
              <a:t>, </a:t>
            </a:r>
            <a:r>
              <a:rPr lang="ko-KR" altLang="en-US" dirty="0">
                <a:solidFill>
                  <a:srgbClr val="FF0000"/>
                </a:solidFill>
              </a:rPr>
              <a:t>기기에서 직접 확인한 </a:t>
            </a:r>
            <a:r>
              <a:rPr lang="en-US" altLang="ko-KR" dirty="0">
                <a:solidFill>
                  <a:srgbClr val="FF0000"/>
                </a:solidFill>
              </a:rPr>
              <a:t>IP </a:t>
            </a:r>
            <a:r>
              <a:rPr lang="ko-KR" altLang="en-US" dirty="0">
                <a:solidFill>
                  <a:srgbClr val="FF0000"/>
                </a:solidFill>
              </a:rPr>
              <a:t>주소는 사설 </a:t>
            </a:r>
            <a:r>
              <a:rPr lang="en-US" altLang="ko-KR" dirty="0">
                <a:solidFill>
                  <a:srgbClr val="FF0000"/>
                </a:solidFill>
              </a:rPr>
              <a:t>IP </a:t>
            </a:r>
            <a:r>
              <a:rPr lang="ko-KR" altLang="en-US" dirty="0">
                <a:solidFill>
                  <a:srgbClr val="FF0000"/>
                </a:solidFill>
              </a:rPr>
              <a:t>주소에 해당하기 때문이다</a:t>
            </a:r>
            <a:r>
              <a:rPr lang="en-US" altLang="ko-KR" dirty="0">
                <a:solidFill>
                  <a:srgbClr val="FF0000"/>
                </a:solidFill>
              </a:rPr>
              <a:t>. 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7" name="모서리가 둥근 직사각형 6"/>
          <p:cNvSpPr/>
          <p:nvPr/>
        </p:nvSpPr>
        <p:spPr>
          <a:xfrm>
            <a:off x="8238787" y="303136"/>
            <a:ext cx="755374" cy="2882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  <a:latin typeface="+mj-ea"/>
                <a:ea typeface="+mj-ea"/>
              </a:rPr>
              <a:t>17</a:t>
            </a:r>
            <a:r>
              <a:rPr lang="ko-KR" altLang="en-US" sz="1200" b="1" dirty="0" smtClean="0">
                <a:solidFill>
                  <a:schemeClr val="tx1"/>
                </a:solidFill>
                <a:latin typeface="+mj-ea"/>
                <a:ea typeface="+mj-ea"/>
              </a:rPr>
              <a:t>쪽</a:t>
            </a:r>
            <a:endParaRPr lang="ko-KR" altLang="en-US" sz="1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" name="눈물 방울 8"/>
          <p:cNvSpPr/>
          <p:nvPr/>
        </p:nvSpPr>
        <p:spPr>
          <a:xfrm flipH="1" flipV="1">
            <a:off x="1783080" y="331960"/>
            <a:ext cx="297180" cy="308120"/>
          </a:xfrm>
          <a:prstGeom prst="teardrop">
            <a:avLst/>
          </a:prstGeom>
          <a:solidFill>
            <a:srgbClr val="CC7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40717" y="281006"/>
            <a:ext cx="7034863" cy="440576"/>
          </a:xfrm>
        </p:spPr>
        <p:txBody>
          <a:bodyPr/>
          <a:lstStyle/>
          <a:p>
            <a:r>
              <a:rPr lang="en-US" altLang="ko-KR" sz="1800" b="1" dirty="0" smtClean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r>
              <a:rPr lang="en-US" altLang="ko-KR" sz="1800" b="1" dirty="0" smtClean="0">
                <a:latin typeface="+mj-ea"/>
                <a:ea typeface="+mj-ea"/>
              </a:rPr>
              <a:t>   </a:t>
            </a:r>
            <a:r>
              <a:rPr lang="ko-KR" altLang="en-US" sz="1800" b="1" dirty="0" smtClean="0">
                <a:latin typeface="+mj-ea"/>
                <a:ea typeface="+mj-ea"/>
              </a:rPr>
              <a:t>사용 중인 네트워크 정보 조사하기</a:t>
            </a:r>
            <a:endParaRPr lang="ko-KR" altLang="en-US" sz="1800" b="1" dirty="0">
              <a:latin typeface="+mj-ea"/>
              <a:ea typeface="+mj-ea"/>
            </a:endParaRPr>
          </a:p>
        </p:txBody>
      </p:sp>
      <p:sp>
        <p:nvSpPr>
          <p:cNvPr id="10" name="순서도: 페이지 연결자 14"/>
          <p:cNvSpPr/>
          <p:nvPr/>
        </p:nvSpPr>
        <p:spPr>
          <a:xfrm>
            <a:off x="3331023" y="2303488"/>
            <a:ext cx="790328" cy="264041"/>
          </a:xfrm>
          <a:prstGeom prst="flowChartOffpageConnector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smtClean="0">
                <a:solidFill>
                  <a:schemeClr val="accent2">
                    <a:lumMod val="50000"/>
                  </a:schemeClr>
                </a:solidFill>
                <a:latin typeface="+mn-ea"/>
              </a:rPr>
              <a:t>예시 답</a:t>
            </a:r>
            <a:endParaRPr lang="ko-KR" altLang="en-US" sz="1400" b="1" dirty="0">
              <a:solidFill>
                <a:schemeClr val="accent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1" name="순서도: 페이지 연결자 14"/>
          <p:cNvSpPr/>
          <p:nvPr/>
        </p:nvSpPr>
        <p:spPr>
          <a:xfrm>
            <a:off x="3350073" y="2779738"/>
            <a:ext cx="790328" cy="264041"/>
          </a:xfrm>
          <a:prstGeom prst="flowChartOffpageConnector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smtClean="0">
                <a:solidFill>
                  <a:schemeClr val="accent2">
                    <a:lumMod val="50000"/>
                  </a:schemeClr>
                </a:solidFill>
                <a:latin typeface="+mn-ea"/>
              </a:rPr>
              <a:t>예시 답</a:t>
            </a:r>
            <a:endParaRPr lang="ko-KR" altLang="en-US" sz="1400" b="1" dirty="0">
              <a:solidFill>
                <a:schemeClr val="accent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2" name="순서도: 페이지 연결자 14"/>
          <p:cNvSpPr/>
          <p:nvPr/>
        </p:nvSpPr>
        <p:spPr>
          <a:xfrm>
            <a:off x="3359598" y="3236938"/>
            <a:ext cx="790328" cy="264041"/>
          </a:xfrm>
          <a:prstGeom prst="flowChartOffpageConnector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smtClean="0">
                <a:solidFill>
                  <a:schemeClr val="accent2">
                    <a:lumMod val="50000"/>
                  </a:schemeClr>
                </a:solidFill>
                <a:latin typeface="+mn-ea"/>
              </a:rPr>
              <a:t>예시 답</a:t>
            </a:r>
            <a:endParaRPr lang="ko-KR" altLang="en-US" sz="1400" b="1" dirty="0">
              <a:solidFill>
                <a:schemeClr val="accent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3" name="순서도: 페이지 연결자 14"/>
          <p:cNvSpPr/>
          <p:nvPr/>
        </p:nvSpPr>
        <p:spPr>
          <a:xfrm>
            <a:off x="3369123" y="3713188"/>
            <a:ext cx="790328" cy="264041"/>
          </a:xfrm>
          <a:prstGeom prst="flowChartOffpageConnector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smtClean="0">
                <a:solidFill>
                  <a:schemeClr val="accent2">
                    <a:lumMod val="50000"/>
                  </a:schemeClr>
                </a:solidFill>
                <a:latin typeface="+mn-ea"/>
              </a:rPr>
              <a:t>예시 답</a:t>
            </a:r>
            <a:endParaRPr lang="ko-KR" altLang="en-US" sz="1400" b="1" dirty="0">
              <a:solidFill>
                <a:schemeClr val="accent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4" name="순서도: 페이지 연결자 14"/>
          <p:cNvSpPr/>
          <p:nvPr/>
        </p:nvSpPr>
        <p:spPr>
          <a:xfrm>
            <a:off x="1141342" y="5037163"/>
            <a:ext cx="790328" cy="264041"/>
          </a:xfrm>
          <a:prstGeom prst="flowChartOffpageConnector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smtClean="0">
                <a:solidFill>
                  <a:schemeClr val="accent2">
                    <a:lumMod val="50000"/>
                  </a:schemeClr>
                </a:solidFill>
                <a:latin typeface="+mn-ea"/>
              </a:rPr>
              <a:t>예시 답</a:t>
            </a:r>
            <a:endParaRPr lang="ko-KR" altLang="en-US" sz="1400" b="1" dirty="0">
              <a:solidFill>
                <a:schemeClr val="accent2">
                  <a:lumMod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027788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b="1" dirty="0">
                <a:latin typeface="+mj-ea"/>
                <a:ea typeface="+mj-ea"/>
              </a:rPr>
              <a:t>공유 네트워크 구성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84050" y="54585"/>
            <a:ext cx="8066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b="1" dirty="0">
                <a:solidFill>
                  <a:schemeClr val="bg1"/>
                </a:solidFill>
                <a:latin typeface="+mj-ea"/>
                <a:ea typeface="+mj-ea"/>
              </a:rPr>
              <a:t>03</a:t>
            </a:r>
            <a:endParaRPr lang="ko-KR" altLang="en-US" sz="4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87365" y="4981591"/>
            <a:ext cx="754184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ko-KR" altLang="en-US" sz="900" b="1" dirty="0">
                <a:solidFill>
                  <a:srgbClr val="FF0000"/>
                </a:solidFill>
                <a:latin typeface="+mj-ea"/>
                <a:ea typeface="+mj-ea"/>
              </a:rPr>
              <a:t>☼</a:t>
            </a:r>
            <a:r>
              <a:rPr lang="ko-KR" altLang="en-US" sz="900" dirty="0">
                <a:latin typeface="+mj-ea"/>
                <a:ea typeface="+mj-ea"/>
              </a:rPr>
              <a:t> 동일한 네트워크에 속하지 않은 </a:t>
            </a:r>
            <a:r>
              <a:rPr lang="ko-KR" altLang="en-US" sz="900" dirty="0" err="1">
                <a:latin typeface="+mj-ea"/>
                <a:ea typeface="+mj-ea"/>
              </a:rPr>
              <a:t>기기끼리</a:t>
            </a:r>
            <a:r>
              <a:rPr lang="ko-KR" altLang="en-US" sz="900" dirty="0">
                <a:latin typeface="+mj-ea"/>
                <a:ea typeface="+mj-ea"/>
              </a:rPr>
              <a:t> 데이터를 공유하고자 할 경우</a:t>
            </a:r>
            <a:r>
              <a:rPr lang="en-US" altLang="ko-KR" sz="900" dirty="0">
                <a:latin typeface="+mj-ea"/>
                <a:ea typeface="+mj-ea"/>
              </a:rPr>
              <a:t>, </a:t>
            </a:r>
            <a:r>
              <a:rPr lang="ko-KR" altLang="en-US" sz="900" dirty="0" err="1">
                <a:latin typeface="+mj-ea"/>
                <a:ea typeface="+mj-ea"/>
              </a:rPr>
              <a:t>클라우드</a:t>
            </a:r>
            <a:r>
              <a:rPr lang="ko-KR" altLang="en-US" sz="900" dirty="0">
                <a:latin typeface="+mj-ea"/>
                <a:ea typeface="+mj-ea"/>
              </a:rPr>
              <a:t> 서비스를 활용하면 편리하게 데이터를 공유할 수 있다</a:t>
            </a:r>
            <a:r>
              <a:rPr lang="en-US" altLang="ko-KR" sz="900" dirty="0">
                <a:latin typeface="+mj-ea"/>
                <a:ea typeface="+mj-ea"/>
              </a:rPr>
              <a:t>.</a:t>
            </a:r>
            <a:endParaRPr lang="ko-KR" altLang="en-US" sz="900" dirty="0">
              <a:latin typeface="+mj-ea"/>
              <a:ea typeface="+mj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87365" y="5281673"/>
            <a:ext cx="754184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ko-KR" sz="900" dirty="0" smtClean="0">
                <a:solidFill>
                  <a:srgbClr val="7030A0"/>
                </a:solidFill>
                <a:latin typeface="+mj-ea"/>
                <a:ea typeface="+mj-ea"/>
              </a:rPr>
              <a:t>*</a:t>
            </a:r>
            <a:r>
              <a:rPr lang="ko-KR" altLang="en-US" sz="900" b="1" dirty="0" smtClean="0">
                <a:solidFill>
                  <a:srgbClr val="7030A0"/>
                </a:solidFill>
                <a:latin typeface="+mj-ea"/>
                <a:ea typeface="+mj-ea"/>
              </a:rPr>
              <a:t>개인 </a:t>
            </a:r>
            <a:r>
              <a:rPr lang="ko-KR" altLang="en-US" sz="900" b="1" dirty="0">
                <a:solidFill>
                  <a:srgbClr val="7030A0"/>
                </a:solidFill>
                <a:latin typeface="+mj-ea"/>
                <a:ea typeface="+mj-ea"/>
              </a:rPr>
              <a:t>정보</a:t>
            </a:r>
            <a:endParaRPr lang="en-US" altLang="ko-KR" sz="900" b="1" dirty="0">
              <a:solidFill>
                <a:srgbClr val="7030A0"/>
              </a:solidFill>
              <a:latin typeface="+mj-ea"/>
              <a:ea typeface="+mj-ea"/>
            </a:endParaRPr>
          </a:p>
          <a:p>
            <a:pPr lvl="0" algn="just">
              <a:lnSpc>
                <a:spcPct val="150000"/>
              </a:lnSpc>
              <a:buClr>
                <a:srgbClr val="7030A0"/>
              </a:buClr>
            </a:pPr>
            <a:r>
              <a:rPr lang="ko-KR" altLang="en-US" sz="900" dirty="0">
                <a:latin typeface="+mj-ea"/>
                <a:ea typeface="+mj-ea"/>
              </a:rPr>
              <a:t> 살아 있는 개인에 관한 정보로</a:t>
            </a:r>
            <a:r>
              <a:rPr lang="en-US" altLang="ko-KR" sz="900" dirty="0">
                <a:latin typeface="+mj-ea"/>
                <a:ea typeface="+mj-ea"/>
              </a:rPr>
              <a:t>, </a:t>
            </a:r>
            <a:r>
              <a:rPr lang="ko-KR" altLang="en-US" sz="900" dirty="0">
                <a:latin typeface="+mj-ea"/>
                <a:ea typeface="+mj-ea"/>
              </a:rPr>
              <a:t>이름</a:t>
            </a:r>
            <a:r>
              <a:rPr lang="en-US" altLang="ko-KR" sz="900" dirty="0">
                <a:latin typeface="+mj-ea"/>
                <a:ea typeface="+mj-ea"/>
              </a:rPr>
              <a:t>, </a:t>
            </a:r>
            <a:r>
              <a:rPr lang="ko-KR" altLang="en-US" sz="900" dirty="0">
                <a:latin typeface="+mj-ea"/>
                <a:ea typeface="+mj-ea"/>
              </a:rPr>
              <a:t>주민등록번호</a:t>
            </a:r>
            <a:r>
              <a:rPr lang="en-US" altLang="ko-KR" sz="900" dirty="0">
                <a:latin typeface="+mj-ea"/>
                <a:ea typeface="+mj-ea"/>
              </a:rPr>
              <a:t>, </a:t>
            </a:r>
            <a:r>
              <a:rPr lang="ko-KR" altLang="en-US" sz="900" dirty="0">
                <a:latin typeface="+mj-ea"/>
                <a:ea typeface="+mj-ea"/>
              </a:rPr>
              <a:t>전화번호</a:t>
            </a:r>
            <a:r>
              <a:rPr lang="en-US" altLang="ko-KR" sz="900" dirty="0">
                <a:latin typeface="+mj-ea"/>
                <a:ea typeface="+mj-ea"/>
              </a:rPr>
              <a:t>, </a:t>
            </a:r>
            <a:r>
              <a:rPr lang="ko-KR" altLang="en-US" sz="900" dirty="0">
                <a:latin typeface="+mj-ea"/>
                <a:ea typeface="+mj-ea"/>
              </a:rPr>
              <a:t>집 주소 등을 말한다</a:t>
            </a:r>
            <a:r>
              <a:rPr lang="en-US" altLang="ko-KR" sz="900" dirty="0">
                <a:latin typeface="+mj-ea"/>
                <a:ea typeface="+mj-ea"/>
              </a:rPr>
              <a:t>.</a:t>
            </a:r>
            <a:endParaRPr lang="en-US" altLang="ko-KR" sz="900" dirty="0">
              <a:solidFill>
                <a:schemeClr val="dk1"/>
              </a:solidFill>
              <a:latin typeface="+mj-ea"/>
              <a:ea typeface="+mj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1668" y="911561"/>
            <a:ext cx="809048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컴퓨팅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시스템은 하드웨어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소프트웨어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데이터 등의 자원으로 구성된다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공유 네트워크를 통해 자원을 공유할 수 있는 환경을 구성하면 한정된 자원을 효율적으로 이용할 수 있다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공유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네트워크를 구성할 때 허가 받지 않은 사용자가 접근하여 자원을 변형하거나 훼손하지 못하도록 접근을 허용할 사용자의 범위를 지정하는 것이 좋다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또한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공유하고자 하는 데이터에 개인 </a:t>
            </a: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정보</a:t>
            </a:r>
            <a:r>
              <a:rPr lang="en-US" altLang="ko-KR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*,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민감 </a:t>
            </a: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정보</a:t>
            </a:r>
            <a:r>
              <a:rPr lang="en-US" altLang="ko-KR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*</a:t>
            </a: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등이 포함되지 않도록 주의해야 한다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87365" y="5902569"/>
            <a:ext cx="789478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ko-KR" altLang="en-US" sz="900" dirty="0" smtClean="0">
                <a:solidFill>
                  <a:srgbClr val="7030A0"/>
                </a:solidFill>
                <a:latin typeface="+mj-ea"/>
                <a:ea typeface="+mj-ea"/>
              </a:rPr>
              <a:t> </a:t>
            </a:r>
            <a:r>
              <a:rPr lang="en-US" altLang="ko-KR" sz="900" dirty="0" smtClean="0">
                <a:solidFill>
                  <a:srgbClr val="7030A0"/>
                </a:solidFill>
                <a:latin typeface="+mj-ea"/>
                <a:ea typeface="+mj-ea"/>
              </a:rPr>
              <a:t>*</a:t>
            </a:r>
            <a:r>
              <a:rPr lang="ko-KR" altLang="en-US" sz="900" b="1" dirty="0" smtClean="0">
                <a:solidFill>
                  <a:srgbClr val="7030A0"/>
                </a:solidFill>
                <a:latin typeface="+mj-ea"/>
                <a:ea typeface="+mj-ea"/>
              </a:rPr>
              <a:t>민감 </a:t>
            </a:r>
            <a:r>
              <a:rPr lang="ko-KR" altLang="en-US" sz="900" b="1" dirty="0">
                <a:solidFill>
                  <a:srgbClr val="7030A0"/>
                </a:solidFill>
                <a:latin typeface="+mj-ea"/>
                <a:ea typeface="+mj-ea"/>
              </a:rPr>
              <a:t>정보</a:t>
            </a:r>
            <a:endParaRPr lang="en-US" altLang="ko-KR" sz="900" b="1" dirty="0">
              <a:solidFill>
                <a:srgbClr val="7030A0"/>
              </a:solidFill>
              <a:latin typeface="+mj-ea"/>
              <a:ea typeface="+mj-ea"/>
            </a:endParaRPr>
          </a:p>
          <a:p>
            <a:pPr lvl="0" algn="just">
              <a:lnSpc>
                <a:spcPct val="150000"/>
              </a:lnSpc>
              <a:buClr>
                <a:srgbClr val="7030A0"/>
              </a:buClr>
            </a:pPr>
            <a:r>
              <a:rPr lang="ko-KR" altLang="en-US" sz="900" dirty="0">
                <a:latin typeface="+mj-ea"/>
                <a:ea typeface="+mj-ea"/>
              </a:rPr>
              <a:t> </a:t>
            </a:r>
            <a:r>
              <a:rPr lang="ko-KR" altLang="en-US" sz="900" dirty="0" err="1">
                <a:latin typeface="+mj-ea"/>
                <a:ea typeface="+mj-ea"/>
              </a:rPr>
              <a:t>사상∙신념</a:t>
            </a:r>
            <a:r>
              <a:rPr lang="en-US" altLang="ko-KR" sz="900" dirty="0">
                <a:latin typeface="+mj-ea"/>
                <a:ea typeface="+mj-ea"/>
              </a:rPr>
              <a:t>, </a:t>
            </a:r>
            <a:r>
              <a:rPr lang="ko-KR" altLang="en-US" sz="900" dirty="0">
                <a:latin typeface="+mj-ea"/>
                <a:ea typeface="+mj-ea"/>
              </a:rPr>
              <a:t>정당 </a:t>
            </a:r>
            <a:r>
              <a:rPr lang="ko-KR" altLang="en-US" sz="900" dirty="0" err="1">
                <a:latin typeface="+mj-ea"/>
                <a:ea typeface="+mj-ea"/>
              </a:rPr>
              <a:t>가입∙탈퇴</a:t>
            </a:r>
            <a:r>
              <a:rPr lang="en-US" altLang="ko-KR" sz="900" dirty="0">
                <a:latin typeface="+mj-ea"/>
                <a:ea typeface="+mj-ea"/>
              </a:rPr>
              <a:t>, </a:t>
            </a:r>
            <a:r>
              <a:rPr lang="ko-KR" altLang="en-US" sz="900" dirty="0">
                <a:latin typeface="+mj-ea"/>
                <a:ea typeface="+mj-ea"/>
              </a:rPr>
              <a:t>정치적 견해</a:t>
            </a:r>
            <a:r>
              <a:rPr lang="en-US" altLang="ko-KR" sz="900" dirty="0">
                <a:latin typeface="+mj-ea"/>
                <a:ea typeface="+mj-ea"/>
              </a:rPr>
              <a:t>, </a:t>
            </a:r>
            <a:r>
              <a:rPr lang="ko-KR" altLang="en-US" sz="900" dirty="0">
                <a:latin typeface="+mj-ea"/>
                <a:ea typeface="+mj-ea"/>
              </a:rPr>
              <a:t>건강</a:t>
            </a:r>
            <a:r>
              <a:rPr lang="en-US" altLang="ko-KR" sz="900" dirty="0">
                <a:latin typeface="+mj-ea"/>
                <a:ea typeface="+mj-ea"/>
              </a:rPr>
              <a:t>, </a:t>
            </a:r>
            <a:r>
              <a:rPr lang="ko-KR" altLang="en-US" sz="900" dirty="0">
                <a:latin typeface="+mj-ea"/>
                <a:ea typeface="+mj-ea"/>
              </a:rPr>
              <a:t>성생활 등에 관한 정보</a:t>
            </a:r>
            <a:r>
              <a:rPr lang="en-US" altLang="ko-KR" sz="900" dirty="0">
                <a:latin typeface="+mj-ea"/>
                <a:ea typeface="+mj-ea"/>
              </a:rPr>
              <a:t>, </a:t>
            </a:r>
            <a:r>
              <a:rPr lang="ko-KR" altLang="en-US" sz="900" dirty="0">
                <a:latin typeface="+mj-ea"/>
                <a:ea typeface="+mj-ea"/>
              </a:rPr>
              <a:t>그 밖에 정보 주체의 사생활을 현저히 침해할 우려가 있는 개인 정보로서 대통령령이 정하는 정보이다</a:t>
            </a:r>
            <a:r>
              <a:rPr lang="en-US" altLang="ko-KR" sz="900" dirty="0">
                <a:latin typeface="+mj-ea"/>
                <a:ea typeface="+mj-ea"/>
              </a:rPr>
              <a:t>.</a:t>
            </a:r>
            <a:endParaRPr lang="en-US" altLang="ko-KR" sz="900" dirty="0">
              <a:solidFill>
                <a:schemeClr val="dk1"/>
              </a:solidFill>
              <a:latin typeface="+mj-ea"/>
              <a:ea typeface="+mj-ea"/>
            </a:endParaRPr>
          </a:p>
        </p:txBody>
      </p:sp>
      <p:sp>
        <p:nvSpPr>
          <p:cNvPr id="13" name="제목 1"/>
          <p:cNvSpPr txBox="1">
            <a:spLocks/>
          </p:cNvSpPr>
          <p:nvPr/>
        </p:nvSpPr>
        <p:spPr>
          <a:xfrm>
            <a:off x="5727322" y="57875"/>
            <a:ext cx="3358803" cy="4405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00" b="0" kern="120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+mj-cs"/>
              </a:defRPr>
            </a:lvl1pPr>
          </a:lstStyle>
          <a:p>
            <a:pPr algn="ctr"/>
            <a:r>
              <a:rPr lang="en-US" altLang="ko-KR" sz="1600" b="1" dirty="0">
                <a:solidFill>
                  <a:srgbClr val="84C436"/>
                </a:solidFill>
                <a:latin typeface="+mj-ea"/>
                <a:ea typeface="+mj-ea"/>
              </a:rPr>
              <a:t>2. </a:t>
            </a:r>
            <a:r>
              <a:rPr lang="ko-KR" altLang="en-US" sz="1600" b="1" dirty="0">
                <a:solidFill>
                  <a:srgbClr val="84C436"/>
                </a:solidFill>
                <a:latin typeface="+mj-ea"/>
                <a:ea typeface="+mj-ea"/>
              </a:rPr>
              <a:t>네트워크 환경 구성과 설정</a:t>
            </a:r>
          </a:p>
        </p:txBody>
      </p:sp>
      <p:sp>
        <p:nvSpPr>
          <p:cNvPr id="14" name="모서리가 둥근 직사각형 13"/>
          <p:cNvSpPr/>
          <p:nvPr/>
        </p:nvSpPr>
        <p:spPr>
          <a:xfrm>
            <a:off x="8238227" y="686319"/>
            <a:ext cx="755374" cy="2882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  <a:latin typeface="+mj-ea"/>
                <a:ea typeface="+mj-ea"/>
              </a:rPr>
              <a:t>18</a:t>
            </a:r>
            <a:r>
              <a:rPr lang="ko-KR" altLang="en-US" sz="1200" b="1" dirty="0" smtClean="0">
                <a:solidFill>
                  <a:schemeClr val="tx1"/>
                </a:solidFill>
                <a:latin typeface="+mj-ea"/>
                <a:ea typeface="+mj-ea"/>
              </a:rPr>
              <a:t>쪽</a:t>
            </a:r>
            <a:endParaRPr lang="ko-KR" altLang="en-US" sz="1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9127314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그림 34">
            <a:extLst>
              <a:ext uri="{FF2B5EF4-FFF2-40B4-BE49-F238E27FC236}">
                <a16:creationId xmlns:a16="http://schemas.microsoft.com/office/drawing/2014/main" id="{110DBB79-EEDD-9689-0809-1F6782095A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487" y="830436"/>
            <a:ext cx="8271934" cy="5821939"/>
          </a:xfrm>
          <a:prstGeom prst="rect">
            <a:avLst/>
          </a:prstGeom>
        </p:spPr>
      </p:pic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b="1" dirty="0">
                <a:latin typeface="+mj-ea"/>
                <a:ea typeface="+mj-ea"/>
              </a:rPr>
              <a:t>공유 네트워크 구성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06055" y="1580255"/>
            <a:ext cx="7638550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30000"/>
              </a:lnSpc>
              <a:defRPr/>
            </a:pP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윈도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운영 체제에서는 다음과 같은 방식으로 자원을 공유할 수 있다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공유할 대상을 지정하고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600" dirty="0" err="1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대상별로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사용 권한을 다르게 부여할 수 있다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  <a:endParaRPr lang="en-US" altLang="ko-KR" sz="1600" b="1" dirty="0">
              <a:solidFill>
                <a:srgbClr val="009644"/>
              </a:solidFill>
              <a:latin typeface="+mj-ea"/>
              <a:ea typeface="+mj-ea"/>
              <a:cs typeface="Arial"/>
              <a:sym typeface="Arial"/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1839136" y="1128077"/>
            <a:ext cx="4310795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ko-KR" altLang="en-US" sz="1600" b="1" dirty="0">
                <a:latin typeface="+mj-ea"/>
                <a:ea typeface="+mj-ea"/>
              </a:rPr>
              <a:t>윈도 운영 체제에서 공유 네트워크 설정 방법</a:t>
            </a: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0138BEE8-1CED-A00F-EFDA-F065880B9E1D}"/>
              </a:ext>
            </a:extLst>
          </p:cNvPr>
          <p:cNvGrpSpPr/>
          <p:nvPr/>
        </p:nvGrpSpPr>
        <p:grpSpPr>
          <a:xfrm>
            <a:off x="1568533" y="6214183"/>
            <a:ext cx="2266154" cy="276999"/>
            <a:chOff x="1383349" y="6006886"/>
            <a:chExt cx="2266154" cy="276999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C6BC8CA-D8FB-9182-E96D-4EEF09C91D32}"/>
                </a:ext>
              </a:extLst>
            </p:cNvPr>
            <p:cNvSpPr txBox="1"/>
            <p:nvPr/>
          </p:nvSpPr>
          <p:spPr>
            <a:xfrm>
              <a:off x="1545973" y="6006886"/>
              <a:ext cx="210353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200" dirty="0">
                  <a:latin typeface="+mj-ea"/>
                  <a:ea typeface="+mj-ea"/>
                </a:rPr>
                <a:t>컴퓨터 공유 네트워크 설정</a:t>
              </a:r>
            </a:p>
          </p:txBody>
        </p:sp>
        <p:grpSp>
          <p:nvGrpSpPr>
            <p:cNvPr id="7" name="그룹 6">
              <a:extLst>
                <a:ext uri="{FF2B5EF4-FFF2-40B4-BE49-F238E27FC236}">
                  <a16:creationId xmlns:a16="http://schemas.microsoft.com/office/drawing/2014/main" id="{0BB215D8-EE28-0A96-477B-32B4FA97E1AF}"/>
                </a:ext>
              </a:extLst>
            </p:cNvPr>
            <p:cNvGrpSpPr/>
            <p:nvPr/>
          </p:nvGrpSpPr>
          <p:grpSpPr>
            <a:xfrm>
              <a:off x="1383349" y="6069637"/>
              <a:ext cx="167718" cy="167718"/>
              <a:chOff x="2318385" y="5250420"/>
              <a:chExt cx="196293" cy="196293"/>
            </a:xfrm>
          </p:grpSpPr>
          <p:sp>
            <p:nvSpPr>
              <p:cNvPr id="8" name="타원 7">
                <a:extLst>
                  <a:ext uri="{FF2B5EF4-FFF2-40B4-BE49-F238E27FC236}">
                    <a16:creationId xmlns:a16="http://schemas.microsoft.com/office/drawing/2014/main" id="{761E1680-CF50-F912-500E-9A55BBDEA5FF}"/>
                  </a:ext>
                </a:extLst>
              </p:cNvPr>
              <p:cNvSpPr/>
              <p:nvPr/>
            </p:nvSpPr>
            <p:spPr>
              <a:xfrm>
                <a:off x="2318385" y="5250420"/>
                <a:ext cx="196293" cy="196293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noFill/>
                  <a:latin typeface="+mj-ea"/>
                  <a:ea typeface="+mj-ea"/>
                </a:endParaRPr>
              </a:p>
            </p:txBody>
          </p:sp>
          <p:sp>
            <p:nvSpPr>
              <p:cNvPr id="9" name="이등변 삼각형 8">
                <a:extLst>
                  <a:ext uri="{FF2B5EF4-FFF2-40B4-BE49-F238E27FC236}">
                    <a16:creationId xmlns:a16="http://schemas.microsoft.com/office/drawing/2014/main" id="{158925EC-7D5B-65CB-2002-4AA4B2EA274C}"/>
                  </a:ext>
                </a:extLst>
              </p:cNvPr>
              <p:cNvSpPr/>
              <p:nvPr/>
            </p:nvSpPr>
            <p:spPr>
              <a:xfrm>
                <a:off x="2355652" y="5286592"/>
                <a:ext cx="121758" cy="104964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67134834-F9B5-19AB-4109-1645EB73D0A3}"/>
              </a:ext>
            </a:extLst>
          </p:cNvPr>
          <p:cNvGrpSpPr/>
          <p:nvPr/>
        </p:nvGrpSpPr>
        <p:grpSpPr>
          <a:xfrm>
            <a:off x="5318929" y="6214183"/>
            <a:ext cx="2266154" cy="276999"/>
            <a:chOff x="1383349" y="6006886"/>
            <a:chExt cx="2266154" cy="276999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B4817D4-3847-CCB0-5FCB-A4F3920DEA77}"/>
                </a:ext>
              </a:extLst>
            </p:cNvPr>
            <p:cNvSpPr txBox="1"/>
            <p:nvPr/>
          </p:nvSpPr>
          <p:spPr>
            <a:xfrm>
              <a:off x="1545973" y="6006886"/>
              <a:ext cx="210353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200" dirty="0">
                  <a:latin typeface="+mj-ea"/>
                  <a:ea typeface="+mj-ea"/>
                </a:rPr>
                <a:t>파일 공유 대상 지정</a:t>
              </a:r>
            </a:p>
          </p:txBody>
        </p:sp>
        <p:grpSp>
          <p:nvGrpSpPr>
            <p:cNvPr id="20" name="그룹 19">
              <a:extLst>
                <a:ext uri="{FF2B5EF4-FFF2-40B4-BE49-F238E27FC236}">
                  <a16:creationId xmlns:a16="http://schemas.microsoft.com/office/drawing/2014/main" id="{70E92AD6-0131-C483-2EBD-BACE5872A356}"/>
                </a:ext>
              </a:extLst>
            </p:cNvPr>
            <p:cNvGrpSpPr/>
            <p:nvPr/>
          </p:nvGrpSpPr>
          <p:grpSpPr>
            <a:xfrm>
              <a:off x="1383349" y="6069637"/>
              <a:ext cx="167718" cy="167718"/>
              <a:chOff x="2318385" y="5250420"/>
              <a:chExt cx="196293" cy="196293"/>
            </a:xfrm>
          </p:grpSpPr>
          <p:sp>
            <p:nvSpPr>
              <p:cNvPr id="23" name="타원 22">
                <a:extLst>
                  <a:ext uri="{FF2B5EF4-FFF2-40B4-BE49-F238E27FC236}">
                    <a16:creationId xmlns:a16="http://schemas.microsoft.com/office/drawing/2014/main" id="{76A9DFBD-E7D5-A36F-7FF5-9291C7F21AEE}"/>
                  </a:ext>
                </a:extLst>
              </p:cNvPr>
              <p:cNvSpPr/>
              <p:nvPr/>
            </p:nvSpPr>
            <p:spPr>
              <a:xfrm>
                <a:off x="2318385" y="5250420"/>
                <a:ext cx="196293" cy="196293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noFill/>
                  <a:latin typeface="+mj-ea"/>
                  <a:ea typeface="+mj-ea"/>
                </a:endParaRPr>
              </a:p>
            </p:txBody>
          </p:sp>
          <p:sp>
            <p:nvSpPr>
              <p:cNvPr id="33" name="이등변 삼각형 32">
                <a:extLst>
                  <a:ext uri="{FF2B5EF4-FFF2-40B4-BE49-F238E27FC236}">
                    <a16:creationId xmlns:a16="http://schemas.microsoft.com/office/drawing/2014/main" id="{9C30C6F3-1AF4-8B82-1CA0-7D324F95750F}"/>
                  </a:ext>
                </a:extLst>
              </p:cNvPr>
              <p:cNvSpPr/>
              <p:nvPr/>
            </p:nvSpPr>
            <p:spPr>
              <a:xfrm>
                <a:off x="2355652" y="5286592"/>
                <a:ext cx="121758" cy="104964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+mj-ea"/>
                  <a:ea typeface="+mj-ea"/>
                </a:endParaRPr>
              </a:p>
            </p:txBody>
          </p:sp>
        </p:grpSp>
      </p:grpSp>
      <p:sp>
        <p:nvSpPr>
          <p:cNvPr id="21" name="TextBox 20"/>
          <p:cNvSpPr txBox="1"/>
          <p:nvPr/>
        </p:nvSpPr>
        <p:spPr>
          <a:xfrm>
            <a:off x="184050" y="54585"/>
            <a:ext cx="8066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b="1" dirty="0">
                <a:solidFill>
                  <a:schemeClr val="bg1"/>
                </a:solidFill>
                <a:latin typeface="+mj-ea"/>
                <a:ea typeface="+mj-ea"/>
              </a:rPr>
              <a:t>03</a:t>
            </a:r>
            <a:endParaRPr lang="ko-KR" altLang="en-US" sz="4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4" name="제목 1"/>
          <p:cNvSpPr txBox="1">
            <a:spLocks/>
          </p:cNvSpPr>
          <p:nvPr/>
        </p:nvSpPr>
        <p:spPr>
          <a:xfrm>
            <a:off x="5727322" y="57875"/>
            <a:ext cx="3358803" cy="4405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00" b="0" kern="120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+mj-cs"/>
              </a:defRPr>
            </a:lvl1pPr>
          </a:lstStyle>
          <a:p>
            <a:pPr algn="ctr"/>
            <a:r>
              <a:rPr lang="en-US" altLang="ko-KR" sz="1600" b="1" dirty="0">
                <a:solidFill>
                  <a:srgbClr val="84C436"/>
                </a:solidFill>
                <a:latin typeface="+mj-ea"/>
                <a:ea typeface="+mj-ea"/>
              </a:rPr>
              <a:t>2. </a:t>
            </a:r>
            <a:r>
              <a:rPr lang="ko-KR" altLang="en-US" sz="1600" b="1" dirty="0">
                <a:solidFill>
                  <a:srgbClr val="84C436"/>
                </a:solidFill>
                <a:latin typeface="+mj-ea"/>
                <a:ea typeface="+mj-ea"/>
              </a:rPr>
              <a:t>네트워크 환경 구성과 설정</a:t>
            </a:r>
          </a:p>
        </p:txBody>
      </p:sp>
      <p:sp>
        <p:nvSpPr>
          <p:cNvPr id="22" name="모서리가 둥근 직사각형 21"/>
          <p:cNvSpPr/>
          <p:nvPr/>
        </p:nvSpPr>
        <p:spPr>
          <a:xfrm>
            <a:off x="8238227" y="686319"/>
            <a:ext cx="755374" cy="2882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  <a:latin typeface="+mj-ea"/>
                <a:ea typeface="+mj-ea"/>
              </a:rPr>
              <a:t>18</a:t>
            </a:r>
            <a:r>
              <a:rPr lang="ko-KR" altLang="en-US" sz="1200" b="1" dirty="0" smtClean="0">
                <a:solidFill>
                  <a:schemeClr val="tx1"/>
                </a:solidFill>
                <a:latin typeface="+mj-ea"/>
                <a:ea typeface="+mj-ea"/>
              </a:rPr>
              <a:t>쪽</a:t>
            </a:r>
            <a:endParaRPr lang="ko-KR" altLang="en-US" sz="1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8836691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64029" y="1035521"/>
            <a:ext cx="773974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200000"/>
              </a:lnSpc>
              <a:buClr>
                <a:srgbClr val="58CE52"/>
              </a:buClr>
              <a:buSzPct val="120000"/>
              <a:buFont typeface="+mj-ea"/>
              <a:buAutoNum type="circleNumDbPlain"/>
              <a:defRPr/>
            </a:pP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네트워크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(Network)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란 기기들이 데이터를 송수신하거나 자원을 공유할 수 있도록 하는 통신망을 의미한다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</a:p>
          <a:p>
            <a:pPr marL="342900" indent="-342900" algn="just">
              <a:lnSpc>
                <a:spcPct val="200000"/>
              </a:lnSpc>
              <a:buClr>
                <a:srgbClr val="58CE52"/>
              </a:buClr>
              <a:buSzPct val="120000"/>
              <a:buFont typeface="+mj-ea"/>
              <a:buAutoNum type="circleNumDbPlain"/>
              <a:defRPr/>
            </a:pP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유선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네트워크는 물리적인 전송 매체를 이용하여 컴퓨팅 기기들을 연결하는 방식이다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</a:p>
          <a:p>
            <a:pPr marL="342900" indent="-342900" algn="just">
              <a:lnSpc>
                <a:spcPct val="200000"/>
              </a:lnSpc>
              <a:buClr>
                <a:srgbClr val="58CE52"/>
              </a:buClr>
              <a:buSzPct val="120000"/>
              <a:buFont typeface="+mj-ea"/>
              <a:buAutoNum type="circleNumDbPlain"/>
              <a:defRPr/>
            </a:pP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무선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네트워크는 물리적인 전송 매체 없이 전파를 이용하여 컴퓨팅 기기들을 연결하는 방식으로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사물 인터넷에서 중요한 역할을 하고 있다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</a:p>
        </p:txBody>
      </p:sp>
      <p:sp>
        <p:nvSpPr>
          <p:cNvPr id="4" name="모서리가 둥근 직사각형 3"/>
          <p:cNvSpPr/>
          <p:nvPr/>
        </p:nvSpPr>
        <p:spPr>
          <a:xfrm>
            <a:off x="8238227" y="338450"/>
            <a:ext cx="755374" cy="2882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  <a:latin typeface="+mj-ea"/>
                <a:ea typeface="+mj-ea"/>
              </a:rPr>
              <a:t>18</a:t>
            </a:r>
            <a:r>
              <a:rPr lang="ko-KR" altLang="en-US" sz="1200" b="1" dirty="0" smtClean="0">
                <a:solidFill>
                  <a:schemeClr val="tx1"/>
                </a:solidFill>
                <a:latin typeface="+mj-ea"/>
                <a:ea typeface="+mj-ea"/>
              </a:rPr>
              <a:t>쪽</a:t>
            </a:r>
            <a:endParaRPr lang="ko-KR" altLang="en-US" sz="1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6024150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b="1" dirty="0">
                <a:latin typeface="+mj-ea"/>
                <a:ea typeface="+mj-ea"/>
              </a:rPr>
              <a:t>소단원 </a:t>
            </a:r>
            <a:r>
              <a:rPr lang="ko-KR" altLang="en-US" b="1" dirty="0" smtClean="0">
                <a:latin typeface="+mj-ea"/>
                <a:ea typeface="+mj-ea"/>
              </a:rPr>
              <a:t>자기 </a:t>
            </a:r>
            <a:r>
              <a:rPr lang="ko-KR" altLang="en-US" b="1" dirty="0">
                <a:latin typeface="+mj-ea"/>
                <a:ea typeface="+mj-ea"/>
              </a:rPr>
              <a:t>평가</a:t>
            </a:r>
          </a:p>
        </p:txBody>
      </p:sp>
      <p:graphicFrame>
        <p:nvGraphicFramePr>
          <p:cNvPr id="4" name="Google Shape;124;p25"/>
          <p:cNvGraphicFramePr/>
          <p:nvPr>
            <p:extLst>
              <p:ext uri="{D42A27DB-BD31-4B8C-83A1-F6EECF244321}">
                <p14:modId xmlns:p14="http://schemas.microsoft.com/office/powerpoint/2010/main" val="200689077"/>
              </p:ext>
            </p:extLst>
          </p:nvPr>
        </p:nvGraphicFramePr>
        <p:xfrm>
          <a:off x="572994" y="1294782"/>
          <a:ext cx="7998010" cy="2443069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5074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716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9437">
                  <a:extLst>
                    <a:ext uri="{9D8B030D-6E8A-4147-A177-3AD203B41FA5}">
                      <a16:colId xmlns:a16="http://schemas.microsoft.com/office/drawing/2014/main" val="2370589141"/>
                    </a:ext>
                  </a:extLst>
                </a:gridCol>
                <a:gridCol w="649438">
                  <a:extLst>
                    <a:ext uri="{9D8B030D-6E8A-4147-A177-3AD203B41FA5}">
                      <a16:colId xmlns:a16="http://schemas.microsoft.com/office/drawing/2014/main" val="2275856547"/>
                    </a:ext>
                  </a:extLst>
                </a:gridCol>
                <a:gridCol w="620047">
                  <a:extLst>
                    <a:ext uri="{9D8B030D-6E8A-4147-A177-3AD203B41FA5}">
                      <a16:colId xmlns:a16="http://schemas.microsoft.com/office/drawing/2014/main" val="2502246171"/>
                    </a:ext>
                  </a:extLst>
                </a:gridCol>
              </a:tblGrid>
              <a:tr h="259658">
                <a:tc rowSpan="2"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600" b="1" u="none" strike="noStrike" cap="none" dirty="0">
                          <a:solidFill>
                            <a:schemeClr val="bg1"/>
                          </a:solidFill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평가 항목</a:t>
                      </a:r>
                      <a:endParaRPr sz="1600" b="1" dirty="0">
                        <a:solidFill>
                          <a:schemeClr val="bg1"/>
                        </a:solidFill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57150" cap="flat" cmpd="sng" algn="ctr">
                      <a:solidFill>
                        <a:srgbClr val="CEF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CEF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BF3B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725" marB="45725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8E2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E2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400" b="1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Arial" panose="020B0604020202020204" pitchFamily="34" charset="0"/>
                        </a:rPr>
                        <a:t>평가 기준</a:t>
                      </a:r>
                      <a:endParaRPr sz="1400" b="1" dirty="0">
                        <a:solidFill>
                          <a:schemeClr val="bg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90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CEF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CEF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1BF3B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9658"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600" b="1" dirty="0"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잘함</a:t>
                      </a:r>
                      <a:endParaRPr sz="1600" b="1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90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600" b="1" dirty="0"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보통</a:t>
                      </a:r>
                      <a:endParaRPr sz="1600" b="1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600" b="1" dirty="0"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노력</a:t>
                      </a:r>
                      <a:endParaRPr sz="1600" b="1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CEF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0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0224482"/>
                  </a:ext>
                </a:extLst>
              </a:tr>
              <a:tr h="476848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ko-KR" sz="1400" b="1" u="none" strike="noStrike" cap="none" dirty="0">
                          <a:solidFill>
                            <a:srgbClr val="58CE52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sz="1400" b="1" u="none" strike="noStrike" cap="none" dirty="0">
                        <a:solidFill>
                          <a:srgbClr val="58CE52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57150" cap="flat" cmpd="sng" algn="ctr">
                      <a:solidFill>
                        <a:srgbClr val="CEF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ko-KR" sz="1600" b="1" u="none" strike="noStrike" cap="none" dirty="0">
                          <a:solidFill>
                            <a:srgbClr val="58CE52"/>
                          </a:solidFill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[</a:t>
                      </a:r>
                      <a:r>
                        <a:rPr lang="ko-KR" altLang="en-US" sz="1600" b="1" u="none" strike="noStrike" cap="none" dirty="0" err="1" smtClean="0">
                          <a:solidFill>
                            <a:srgbClr val="58CE52"/>
                          </a:solidFill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지식〮이해</a:t>
                      </a:r>
                      <a:r>
                        <a:rPr lang="en-US" altLang="ko-KR" sz="1600" b="1" u="none" strike="noStrike" cap="none" dirty="0">
                          <a:solidFill>
                            <a:srgbClr val="58CE52"/>
                          </a:solidFill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] </a:t>
                      </a:r>
                      <a:r>
                        <a:rPr lang="ko-KR" altLang="en-US" sz="1600" u="none" strike="noStrike" cap="none" dirty="0"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네트워크의 개념을 설명할 수 있다</a:t>
                      </a:r>
                      <a:r>
                        <a:rPr lang="en-US" altLang="ko-KR" sz="1600" u="none" strike="noStrike" cap="none" dirty="0"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. </a:t>
                      </a:r>
                      <a:endParaRPr sz="16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CEF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857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u="none" strike="noStrike" cap="none" dirty="0">
                          <a:solidFill>
                            <a:srgbClr val="58CE52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Arial" panose="020B0604020202020204" pitchFamily="34" charset="0"/>
                        </a:rPr>
                        <a:t>2</a:t>
                      </a:r>
                      <a:endParaRPr sz="1400" b="1" u="none" strike="noStrike" cap="none" dirty="0">
                        <a:solidFill>
                          <a:srgbClr val="58CE52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57150" cap="flat" cmpd="sng" algn="ctr">
                      <a:solidFill>
                        <a:srgbClr val="CEF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ko-KR" sz="1600" b="1" u="none" strike="noStrike" cap="none" dirty="0">
                          <a:solidFill>
                            <a:srgbClr val="58CE52"/>
                          </a:solidFill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[</a:t>
                      </a:r>
                      <a:r>
                        <a:rPr lang="ko-KR" altLang="en-US" sz="1600" b="1" u="none" strike="noStrike" cap="none" dirty="0" err="1" smtClean="0">
                          <a:solidFill>
                            <a:srgbClr val="58CE52"/>
                          </a:solidFill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지식〮이해</a:t>
                      </a:r>
                      <a:r>
                        <a:rPr lang="en-US" altLang="ko-KR" sz="1600" b="1" u="none" strike="noStrike" cap="none" dirty="0">
                          <a:solidFill>
                            <a:srgbClr val="58CE52"/>
                          </a:solidFill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] </a:t>
                      </a:r>
                      <a:r>
                        <a:rPr lang="ko-KR" altLang="en-US" sz="1600" u="none" strike="noStrike" cap="none" dirty="0"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유무선 네트워크의 특성을 설명할 수 있다</a:t>
                      </a:r>
                      <a:r>
                        <a:rPr lang="en-US" altLang="ko-KR" sz="1600" u="none" strike="noStrike" cap="none" dirty="0"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CEF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586076"/>
                  </a:ext>
                </a:extLst>
              </a:tr>
              <a:tr h="937497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u="none" strike="noStrike" cap="none" dirty="0">
                          <a:solidFill>
                            <a:srgbClr val="58CE52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Arial" panose="020B0604020202020204" pitchFamily="34" charset="0"/>
                        </a:rPr>
                        <a:t>3</a:t>
                      </a:r>
                      <a:endParaRPr sz="1400" b="1" u="none" strike="noStrike" cap="none" dirty="0">
                        <a:solidFill>
                          <a:srgbClr val="58CE52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57150" cap="flat" cmpd="sng" algn="ctr">
                      <a:solidFill>
                        <a:srgbClr val="CEF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CEF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ko-KR" sz="1600" b="1" u="none" strike="noStrike" cap="none" dirty="0">
                          <a:solidFill>
                            <a:srgbClr val="58CE52"/>
                          </a:solidFill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[</a:t>
                      </a:r>
                      <a:r>
                        <a:rPr lang="ko-KR" altLang="en-US" sz="1600" b="1" u="none" strike="noStrike" cap="none" dirty="0" err="1" smtClean="0">
                          <a:solidFill>
                            <a:srgbClr val="58CE52"/>
                          </a:solidFill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과정〮기능</a:t>
                      </a:r>
                      <a:r>
                        <a:rPr lang="en-US" altLang="ko-KR" sz="1600" b="1" u="none" strike="noStrike" cap="none" dirty="0">
                          <a:solidFill>
                            <a:srgbClr val="58CE52"/>
                          </a:solidFill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] </a:t>
                      </a:r>
                      <a:r>
                        <a:rPr lang="ko-KR" altLang="en-US" sz="1600" u="none" strike="noStrike" cap="none" dirty="0"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컴퓨팅 시스템 간 공유</a:t>
                      </a:r>
                      <a:r>
                        <a:rPr lang="en-US" altLang="ko-KR" sz="1600" u="none" strike="noStrike" cap="none" dirty="0"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, </a:t>
                      </a:r>
                      <a:r>
                        <a:rPr lang="ko-KR" altLang="en-US" sz="1600" u="none" strike="noStrike" cap="none" dirty="0"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협력</a:t>
                      </a:r>
                      <a:r>
                        <a:rPr lang="en-US" altLang="ko-KR" sz="1600" u="none" strike="noStrike" cap="none" dirty="0"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, </a:t>
                      </a:r>
                      <a:r>
                        <a:rPr lang="ko-KR" altLang="en-US" sz="1600" u="none" strike="noStrike" cap="none" dirty="0"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소통을 위한 네트워크를 구성할 수 있다</a:t>
                      </a:r>
                      <a:r>
                        <a:rPr lang="en-US" altLang="ko-KR" sz="1600" u="none" strike="noStrike" cap="none" dirty="0"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CEF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CEF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CEF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CEF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CEF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5279263"/>
                  </a:ext>
                </a:extLst>
              </a:tr>
            </a:tbl>
          </a:graphicData>
        </a:graphic>
      </p:graphicFrame>
      <p:sp>
        <p:nvSpPr>
          <p:cNvPr id="5" name="모서리가 둥근 직사각형 4"/>
          <p:cNvSpPr/>
          <p:nvPr/>
        </p:nvSpPr>
        <p:spPr>
          <a:xfrm>
            <a:off x="8259419" y="267358"/>
            <a:ext cx="755374" cy="2882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  <a:latin typeface="+mj-ea"/>
                <a:ea typeface="+mj-ea"/>
              </a:rPr>
              <a:t>18</a:t>
            </a:r>
            <a:r>
              <a:rPr lang="ko-KR" altLang="en-US" sz="1200" b="1" dirty="0" smtClean="0">
                <a:solidFill>
                  <a:schemeClr val="tx1"/>
                </a:solidFill>
                <a:latin typeface="+mj-ea"/>
                <a:ea typeface="+mj-ea"/>
              </a:rPr>
              <a:t>쪽</a:t>
            </a:r>
            <a:endParaRPr lang="ko-KR" altLang="en-US" sz="1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15956363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>
                <a:latin typeface="+mj-ea"/>
                <a:ea typeface="+mj-ea"/>
              </a:rPr>
              <a:t>네트워크 구성하기</a:t>
            </a:r>
            <a:endParaRPr lang="ko-KR" altLang="en-US" dirty="0">
              <a:latin typeface="+mj-ea"/>
              <a:ea typeface="+mj-ea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60717" y="1180934"/>
            <a:ext cx="8272732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 indent="-457200" algn="just">
              <a:lnSpc>
                <a:spcPts val="2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+mj-ea"/>
                <a:ea typeface="+mj-ea"/>
              </a:rPr>
              <a:t>1.</a:t>
            </a:r>
            <a:r>
              <a:rPr lang="en-US" altLang="ko-KR" sz="1400" b="1" dirty="0" smtClean="0">
                <a:solidFill>
                  <a:srgbClr val="211D1E"/>
                </a:solidFill>
                <a:latin typeface="+mj-ea"/>
                <a:ea typeface="+mj-ea"/>
              </a:rPr>
              <a:t> </a:t>
            </a:r>
            <a:r>
              <a:rPr lang="ko-KR" altLang="en-US" sz="1400" b="1" dirty="0" smtClean="0">
                <a:solidFill>
                  <a:srgbClr val="211D1E"/>
                </a:solidFill>
                <a:latin typeface="+mj-ea"/>
                <a:ea typeface="+mj-ea"/>
              </a:rPr>
              <a:t>유선</a:t>
            </a:r>
            <a:r>
              <a:rPr lang="en-US" altLang="ko-KR" sz="1400" b="1" dirty="0">
                <a:solidFill>
                  <a:srgbClr val="211D1E"/>
                </a:solidFill>
                <a:latin typeface="+mj-ea"/>
                <a:ea typeface="+mj-ea"/>
              </a:rPr>
              <a:t>, </a:t>
            </a:r>
            <a:r>
              <a:rPr lang="ko-KR" altLang="en-US" sz="1400" b="1" dirty="0">
                <a:solidFill>
                  <a:srgbClr val="211D1E"/>
                </a:solidFill>
                <a:latin typeface="+mj-ea"/>
                <a:ea typeface="+mj-ea"/>
              </a:rPr>
              <a:t>무선 네트워크의 특징을 고려하여 프린터 </a:t>
            </a:r>
            <a:r>
              <a:rPr lang="en-US" altLang="ko-KR" sz="1400" b="1" dirty="0">
                <a:solidFill>
                  <a:srgbClr val="211D1E"/>
                </a:solidFill>
                <a:latin typeface="+mj-ea"/>
                <a:ea typeface="+mj-ea"/>
              </a:rPr>
              <a:t>1</a:t>
            </a:r>
            <a:r>
              <a:rPr lang="ko-KR" altLang="en-US" sz="1400" b="1" dirty="0">
                <a:solidFill>
                  <a:srgbClr val="211D1E"/>
                </a:solidFill>
                <a:latin typeface="+mj-ea"/>
                <a:ea typeface="+mj-ea"/>
              </a:rPr>
              <a:t>대</a:t>
            </a:r>
            <a:r>
              <a:rPr lang="en-US" altLang="ko-KR" sz="1400" b="1" dirty="0">
                <a:solidFill>
                  <a:srgbClr val="211D1E"/>
                </a:solidFill>
                <a:latin typeface="+mj-ea"/>
                <a:ea typeface="+mj-ea"/>
              </a:rPr>
              <a:t>, </a:t>
            </a:r>
            <a:r>
              <a:rPr lang="ko-KR" altLang="en-US" sz="1400" b="1" dirty="0">
                <a:solidFill>
                  <a:srgbClr val="211D1E"/>
                </a:solidFill>
                <a:latin typeface="+mj-ea"/>
                <a:ea typeface="+mj-ea"/>
              </a:rPr>
              <a:t>노트북 </a:t>
            </a:r>
            <a:r>
              <a:rPr lang="en-US" altLang="ko-KR" sz="1400" b="1" dirty="0">
                <a:solidFill>
                  <a:srgbClr val="211D1E"/>
                </a:solidFill>
                <a:latin typeface="+mj-ea"/>
                <a:ea typeface="+mj-ea"/>
              </a:rPr>
              <a:t>2</a:t>
            </a:r>
            <a:r>
              <a:rPr lang="ko-KR" altLang="en-US" sz="1400" b="1" dirty="0">
                <a:solidFill>
                  <a:srgbClr val="211D1E"/>
                </a:solidFill>
                <a:latin typeface="+mj-ea"/>
                <a:ea typeface="+mj-ea"/>
              </a:rPr>
              <a:t>대</a:t>
            </a:r>
            <a:r>
              <a:rPr lang="en-US" altLang="ko-KR" sz="1400" b="1" dirty="0">
                <a:solidFill>
                  <a:srgbClr val="211D1E"/>
                </a:solidFill>
                <a:latin typeface="+mj-ea"/>
                <a:ea typeface="+mj-ea"/>
              </a:rPr>
              <a:t>, </a:t>
            </a:r>
            <a:r>
              <a:rPr lang="ko-KR" altLang="en-US" sz="1400" b="1" dirty="0">
                <a:solidFill>
                  <a:srgbClr val="211D1E"/>
                </a:solidFill>
                <a:latin typeface="+mj-ea"/>
                <a:ea typeface="+mj-ea"/>
              </a:rPr>
              <a:t>태블릿 </a:t>
            </a:r>
            <a:r>
              <a:rPr lang="en-US" altLang="ko-KR" sz="1400" b="1" dirty="0">
                <a:solidFill>
                  <a:srgbClr val="211D1E"/>
                </a:solidFill>
                <a:latin typeface="+mj-ea"/>
                <a:ea typeface="+mj-ea"/>
              </a:rPr>
              <a:t>2</a:t>
            </a:r>
            <a:r>
              <a:rPr lang="ko-KR" altLang="en-US" sz="1400" b="1" dirty="0">
                <a:solidFill>
                  <a:srgbClr val="211D1E"/>
                </a:solidFill>
                <a:latin typeface="+mj-ea"/>
                <a:ea typeface="+mj-ea"/>
              </a:rPr>
              <a:t>대로 구성된 네트워크를 구축하 고자 한다</a:t>
            </a:r>
            <a:r>
              <a:rPr lang="en-US" altLang="ko-KR" sz="1400" b="1" dirty="0">
                <a:solidFill>
                  <a:srgbClr val="211D1E"/>
                </a:solidFill>
                <a:latin typeface="+mj-ea"/>
                <a:ea typeface="+mj-ea"/>
              </a:rPr>
              <a:t>. 10</a:t>
            </a:r>
            <a:r>
              <a:rPr lang="ko-KR" altLang="en-US" sz="1400" b="1" dirty="0">
                <a:solidFill>
                  <a:srgbClr val="211D1E"/>
                </a:solidFill>
                <a:latin typeface="+mj-ea"/>
                <a:ea typeface="+mj-ea"/>
              </a:rPr>
              <a:t>쪽 </a:t>
            </a:r>
            <a:r>
              <a:rPr lang="en-US" altLang="ko-KR" sz="1400" b="1" dirty="0">
                <a:solidFill>
                  <a:srgbClr val="211D1E"/>
                </a:solidFill>
                <a:latin typeface="+mj-ea"/>
                <a:ea typeface="+mj-ea"/>
              </a:rPr>
              <a:t>[</a:t>
            </a:r>
            <a:r>
              <a:rPr lang="ko-KR" altLang="en-US" sz="1400" b="1" dirty="0">
                <a:solidFill>
                  <a:srgbClr val="211D1E"/>
                </a:solidFill>
                <a:latin typeface="+mj-ea"/>
                <a:ea typeface="+mj-ea"/>
              </a:rPr>
              <a:t>생각 깨우기</a:t>
            </a:r>
            <a:r>
              <a:rPr lang="en-US" altLang="ko-KR" sz="1400" b="1" dirty="0">
                <a:solidFill>
                  <a:srgbClr val="211D1E"/>
                </a:solidFill>
                <a:latin typeface="+mj-ea"/>
                <a:ea typeface="+mj-ea"/>
              </a:rPr>
              <a:t>]</a:t>
            </a:r>
            <a:r>
              <a:rPr lang="ko-KR" altLang="en-US" sz="1400" b="1" dirty="0">
                <a:solidFill>
                  <a:srgbClr val="211D1E"/>
                </a:solidFill>
                <a:latin typeface="+mj-ea"/>
                <a:ea typeface="+mj-ea"/>
              </a:rPr>
              <a:t>에 제시된 그림을 참고하여 네트워크 구성도를 그려 보자</a:t>
            </a:r>
            <a:r>
              <a:rPr lang="en-US" altLang="ko-KR" sz="1600" b="1" dirty="0">
                <a:solidFill>
                  <a:srgbClr val="211D1E"/>
                </a:solidFill>
                <a:latin typeface="+mj-ea"/>
                <a:ea typeface="+mj-ea"/>
              </a:rPr>
              <a:t>. </a:t>
            </a:r>
            <a:endParaRPr lang="ko-KR" altLang="en-US" sz="1600" b="1" dirty="0">
              <a:latin typeface="+mj-ea"/>
              <a:ea typeface="+mj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715999" y="1746818"/>
            <a:ext cx="466688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 indent="-457200" algn="just"/>
            <a:r>
              <a:rPr lang="en-US" altLang="ko-KR" sz="1100" dirty="0" smtClean="0">
                <a:solidFill>
                  <a:srgbClr val="DE1820"/>
                </a:solidFill>
                <a:latin typeface="+mj-ea"/>
                <a:ea typeface="+mj-ea"/>
              </a:rPr>
              <a:t>※</a:t>
            </a:r>
            <a:r>
              <a:rPr lang="ko-KR" altLang="en-US" sz="1100" dirty="0" smtClean="0">
                <a:solidFill>
                  <a:srgbClr val="DE1820"/>
                </a:solidFill>
                <a:latin typeface="+mj-ea"/>
                <a:ea typeface="+mj-ea"/>
              </a:rPr>
              <a:t>제시된 </a:t>
            </a:r>
            <a:r>
              <a:rPr lang="ko-KR" altLang="en-US" sz="1100" dirty="0">
                <a:solidFill>
                  <a:srgbClr val="DE1820"/>
                </a:solidFill>
                <a:latin typeface="+mj-ea"/>
                <a:ea typeface="+mj-ea"/>
              </a:rPr>
              <a:t>컴퓨팅 기기 외에 필요한 기기를 임의로 추가할 수 있다</a:t>
            </a:r>
            <a:r>
              <a:rPr lang="en-US" altLang="ko-KR" sz="1100" dirty="0">
                <a:solidFill>
                  <a:srgbClr val="DE1820"/>
                </a:solidFill>
                <a:latin typeface="+mj-ea"/>
                <a:ea typeface="+mj-ea"/>
              </a:rPr>
              <a:t>. </a:t>
            </a:r>
            <a:endParaRPr lang="ko-KR" altLang="en-US" sz="1100" dirty="0">
              <a:latin typeface="+mj-ea"/>
              <a:ea typeface="+mj-ea"/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3145" y="2040144"/>
            <a:ext cx="5788828" cy="452830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588792" y="2069219"/>
            <a:ext cx="578882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네트워크 구성도</a:t>
            </a:r>
            <a:endParaRPr lang="ko-KR" altLang="en-US" sz="11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모서리가 둥근 직사각형 6"/>
          <p:cNvSpPr/>
          <p:nvPr/>
        </p:nvSpPr>
        <p:spPr>
          <a:xfrm>
            <a:off x="8238227" y="656502"/>
            <a:ext cx="755374" cy="2882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  <a:latin typeface="+mj-ea"/>
                <a:ea typeface="+mj-ea"/>
              </a:rPr>
              <a:t>19</a:t>
            </a:r>
            <a:r>
              <a:rPr lang="ko-KR" altLang="en-US" sz="1200" b="1" dirty="0" smtClean="0">
                <a:solidFill>
                  <a:schemeClr val="tx1"/>
                </a:solidFill>
                <a:latin typeface="+mj-ea"/>
                <a:ea typeface="+mj-ea"/>
              </a:rPr>
              <a:t>쪽</a:t>
            </a:r>
            <a:endParaRPr lang="ko-KR" altLang="en-US" sz="1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0" name="순서도: 페이지 연결자 14"/>
          <p:cNvSpPr/>
          <p:nvPr/>
        </p:nvSpPr>
        <p:spPr>
          <a:xfrm>
            <a:off x="1864173" y="2452724"/>
            <a:ext cx="790328" cy="264041"/>
          </a:xfrm>
          <a:prstGeom prst="flowChartOffpageConnector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smtClean="0">
                <a:solidFill>
                  <a:schemeClr val="accent2">
                    <a:lumMod val="50000"/>
                  </a:schemeClr>
                </a:solidFill>
                <a:latin typeface="+mn-ea"/>
              </a:rPr>
              <a:t>예시 답</a:t>
            </a:r>
            <a:endParaRPr lang="ko-KR" altLang="en-US" sz="1400" b="1" dirty="0">
              <a:solidFill>
                <a:schemeClr val="accent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1690241" y="5256105"/>
            <a:ext cx="582173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o-KR" altLang="en-US" sz="1400" dirty="0">
                <a:solidFill>
                  <a:srgbClr val="FF0000"/>
                </a:solidFill>
              </a:rPr>
              <a:t>유무선 공유기를 중심으로 기기들을 배치</a:t>
            </a:r>
            <a:r>
              <a:rPr lang="en-US" altLang="ko-KR" sz="1400" dirty="0">
                <a:solidFill>
                  <a:srgbClr val="FF0000"/>
                </a:solidFill>
              </a:rPr>
              <a:t>(</a:t>
            </a:r>
            <a:r>
              <a:rPr lang="ko-KR" altLang="en-US" sz="1400" dirty="0" err="1">
                <a:solidFill>
                  <a:srgbClr val="FF0000"/>
                </a:solidFill>
              </a:rPr>
              <a:t>스타형</a:t>
            </a:r>
            <a:r>
              <a:rPr lang="en-US" altLang="ko-KR" sz="1400" dirty="0">
                <a:solidFill>
                  <a:srgbClr val="FF0000"/>
                </a:solidFill>
              </a:rPr>
              <a:t>)</a:t>
            </a:r>
            <a:r>
              <a:rPr lang="ko-KR" altLang="en-US" sz="1400" dirty="0">
                <a:solidFill>
                  <a:srgbClr val="FF0000"/>
                </a:solidFill>
              </a:rPr>
              <a:t>하였다</a:t>
            </a:r>
            <a:r>
              <a:rPr lang="en-US" altLang="ko-KR" sz="1400" dirty="0">
                <a:solidFill>
                  <a:srgbClr val="FF0000"/>
                </a:solidFill>
              </a:rPr>
              <a:t>. </a:t>
            </a:r>
            <a:r>
              <a:rPr lang="ko-KR" altLang="en-US" sz="1400" dirty="0">
                <a:solidFill>
                  <a:srgbClr val="FF0000"/>
                </a:solidFill>
              </a:rPr>
              <a:t>일반적으로 </a:t>
            </a:r>
            <a:r>
              <a:rPr lang="ko-KR" altLang="en-US" sz="1400" dirty="0" smtClean="0">
                <a:solidFill>
                  <a:srgbClr val="FF0000"/>
                </a:solidFill>
              </a:rPr>
              <a:t>노트북은 유선</a:t>
            </a:r>
            <a:r>
              <a:rPr lang="en-US" altLang="ko-KR" sz="1400" dirty="0">
                <a:solidFill>
                  <a:srgbClr val="FF0000"/>
                </a:solidFill>
              </a:rPr>
              <a:t>, </a:t>
            </a:r>
            <a:r>
              <a:rPr lang="ko-KR" altLang="en-US" sz="1400" dirty="0">
                <a:solidFill>
                  <a:srgbClr val="FF0000"/>
                </a:solidFill>
              </a:rPr>
              <a:t>무선 네트워크 연결이 가능하다</a:t>
            </a:r>
            <a:r>
              <a:rPr lang="en-US" altLang="ko-KR" sz="1400" dirty="0">
                <a:solidFill>
                  <a:srgbClr val="FF0000"/>
                </a:solidFill>
              </a:rPr>
              <a:t>. </a:t>
            </a:r>
            <a:r>
              <a:rPr lang="ko-KR" altLang="en-US" sz="1400" dirty="0">
                <a:solidFill>
                  <a:srgbClr val="FF0000"/>
                </a:solidFill>
              </a:rPr>
              <a:t>프린터는 기기에 따라 무선 네트워크 </a:t>
            </a:r>
            <a:r>
              <a:rPr lang="ko-KR" altLang="en-US" sz="1400" dirty="0" smtClean="0">
                <a:solidFill>
                  <a:srgbClr val="FF0000"/>
                </a:solidFill>
              </a:rPr>
              <a:t>연결을 </a:t>
            </a:r>
            <a:r>
              <a:rPr lang="ko-KR" altLang="en-US" sz="1400" dirty="0">
                <a:solidFill>
                  <a:srgbClr val="FF0000"/>
                </a:solidFill>
              </a:rPr>
              <a:t>지원하지 않고 유선 네트워크 </a:t>
            </a:r>
            <a:r>
              <a:rPr lang="ko-KR" altLang="en-US" sz="1400" dirty="0" err="1">
                <a:solidFill>
                  <a:srgbClr val="FF0000"/>
                </a:solidFill>
              </a:rPr>
              <a:t>연결만을</a:t>
            </a:r>
            <a:r>
              <a:rPr lang="ko-KR" altLang="en-US" sz="1400" dirty="0">
                <a:solidFill>
                  <a:srgbClr val="FF0000"/>
                </a:solidFill>
              </a:rPr>
              <a:t> 지원할 수도 있으며</a:t>
            </a:r>
            <a:r>
              <a:rPr lang="en-US" altLang="ko-KR" sz="1400" dirty="0">
                <a:solidFill>
                  <a:srgbClr val="FF0000"/>
                </a:solidFill>
              </a:rPr>
              <a:t>, </a:t>
            </a:r>
            <a:r>
              <a:rPr lang="ko-KR" altLang="en-US" sz="1400" dirty="0">
                <a:solidFill>
                  <a:srgbClr val="FF0000"/>
                </a:solidFill>
              </a:rPr>
              <a:t>태블릿 </a:t>
            </a:r>
            <a:r>
              <a:rPr lang="ko-KR" altLang="en-US" sz="1400" dirty="0" smtClean="0">
                <a:solidFill>
                  <a:srgbClr val="FF0000"/>
                </a:solidFill>
              </a:rPr>
              <a:t>또한 기기에 </a:t>
            </a:r>
            <a:r>
              <a:rPr lang="ko-KR" altLang="en-US" sz="1400" dirty="0">
                <a:solidFill>
                  <a:srgbClr val="FF0000"/>
                </a:solidFill>
              </a:rPr>
              <a:t>따라 </a:t>
            </a:r>
            <a:r>
              <a:rPr lang="en-US" altLang="ko-KR" sz="1400" dirty="0">
                <a:solidFill>
                  <a:srgbClr val="FF0000"/>
                </a:solidFill>
              </a:rPr>
              <a:t>LTE, 5G </a:t>
            </a:r>
            <a:r>
              <a:rPr lang="ko-KR" altLang="en-US" sz="1400" dirty="0">
                <a:solidFill>
                  <a:srgbClr val="FF0000"/>
                </a:solidFill>
              </a:rPr>
              <a:t>등을 지원하여 유무선 공유기를 </a:t>
            </a:r>
            <a:r>
              <a:rPr lang="ko-KR" altLang="en-US" sz="1400" dirty="0" smtClean="0">
                <a:solidFill>
                  <a:srgbClr val="FF0000"/>
                </a:solidFill>
              </a:rPr>
              <a:t>거치지 </a:t>
            </a:r>
            <a:r>
              <a:rPr lang="ko-KR" altLang="en-US" sz="1400" dirty="0">
                <a:solidFill>
                  <a:srgbClr val="FF0000"/>
                </a:solidFill>
              </a:rPr>
              <a:t>않고 독립적으로 인터넷 연결이 가능한 경우도 있다</a:t>
            </a:r>
            <a:r>
              <a:rPr lang="en-US" altLang="ko-KR" sz="1400" dirty="0">
                <a:solidFill>
                  <a:srgbClr val="FF0000"/>
                </a:solidFill>
              </a:rPr>
              <a:t>. </a:t>
            </a:r>
            <a:endParaRPr lang="ko-KR" altLang="en-US" sz="1400" kern="0" spc="0" dirty="0">
              <a:solidFill>
                <a:srgbClr val="FF0000"/>
              </a:solidFill>
              <a:effectLst/>
              <a:latin typeface="+mj-ea"/>
              <a:ea typeface="+mj-ea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2245" y="2654414"/>
            <a:ext cx="3981277" cy="2330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20696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>
                <a:latin typeface="+mj-ea"/>
                <a:ea typeface="+mj-ea"/>
              </a:rPr>
              <a:t>네트워크 구성하기</a:t>
            </a:r>
            <a:endParaRPr lang="ko-KR" altLang="en-US" dirty="0">
              <a:latin typeface="+mj-ea"/>
              <a:ea typeface="+mj-ea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60717" y="1215438"/>
            <a:ext cx="82727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b="1" dirty="0" smtClean="0">
                <a:solidFill>
                  <a:srgbClr val="FF0000"/>
                </a:solidFill>
                <a:latin typeface="+mj-ea"/>
                <a:ea typeface="+mj-ea"/>
              </a:rPr>
              <a:t>2. </a:t>
            </a:r>
            <a:r>
              <a:rPr lang="ko-KR" altLang="en-US" sz="1400" b="1" dirty="0" smtClean="0">
                <a:latin typeface="+mj-ea"/>
                <a:ea typeface="+mj-ea"/>
              </a:rPr>
              <a:t>네트워크를 </a:t>
            </a:r>
            <a:r>
              <a:rPr lang="ko-KR" altLang="en-US" sz="1400" b="1" dirty="0">
                <a:latin typeface="+mj-ea"/>
                <a:ea typeface="+mj-ea"/>
              </a:rPr>
              <a:t>위와 같이 구성하였을 때 어떤 장점이 있을지 이야기해 보자</a:t>
            </a:r>
            <a:r>
              <a:rPr lang="en-US" altLang="ko-KR" sz="1400" b="1" dirty="0">
                <a:latin typeface="+mj-ea"/>
                <a:ea typeface="+mj-ea"/>
              </a:rPr>
              <a:t>. </a:t>
            </a:r>
            <a:endParaRPr lang="ko-KR" altLang="en-US" sz="1400" b="1" dirty="0">
              <a:latin typeface="+mj-ea"/>
              <a:ea typeface="+mj-ea"/>
            </a:endParaRPr>
          </a:p>
        </p:txBody>
      </p:sp>
      <p:sp>
        <p:nvSpPr>
          <p:cNvPr id="2" name="모서리가 둥근 직사각형 1"/>
          <p:cNvSpPr/>
          <p:nvPr/>
        </p:nvSpPr>
        <p:spPr>
          <a:xfrm>
            <a:off x="664234" y="1682151"/>
            <a:ext cx="7919049" cy="156749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10" name="Google Shape;124;p25"/>
          <p:cNvGraphicFramePr/>
          <p:nvPr>
            <p:extLst>
              <p:ext uri="{D42A27DB-BD31-4B8C-83A1-F6EECF244321}">
                <p14:modId xmlns:p14="http://schemas.microsoft.com/office/powerpoint/2010/main" val="1017920191"/>
              </p:ext>
            </p:extLst>
          </p:nvPr>
        </p:nvGraphicFramePr>
        <p:xfrm>
          <a:off x="664234" y="4287770"/>
          <a:ext cx="7998010" cy="151011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3795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263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1102">
                  <a:extLst>
                    <a:ext uri="{9D8B030D-6E8A-4147-A177-3AD203B41FA5}">
                      <a16:colId xmlns:a16="http://schemas.microsoft.com/office/drawing/2014/main" val="2370589141"/>
                    </a:ext>
                  </a:extLst>
                </a:gridCol>
                <a:gridCol w="569344">
                  <a:extLst>
                    <a:ext uri="{9D8B030D-6E8A-4147-A177-3AD203B41FA5}">
                      <a16:colId xmlns:a16="http://schemas.microsoft.com/office/drawing/2014/main" val="2275856547"/>
                    </a:ext>
                  </a:extLst>
                </a:gridCol>
                <a:gridCol w="501655">
                  <a:extLst>
                    <a:ext uri="{9D8B030D-6E8A-4147-A177-3AD203B41FA5}">
                      <a16:colId xmlns:a16="http://schemas.microsoft.com/office/drawing/2014/main" val="2502246171"/>
                    </a:ext>
                  </a:extLst>
                </a:gridCol>
              </a:tblGrid>
              <a:tr h="322805">
                <a:tc rowSpan="2"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200" b="1" u="none" strike="noStrike" cap="none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Arial" panose="020B0604020202020204" pitchFamily="34" charset="0"/>
                        </a:rPr>
                        <a:t>평가 항목</a:t>
                      </a:r>
                      <a:endParaRPr sz="1200" b="1" dirty="0">
                        <a:solidFill>
                          <a:schemeClr val="bg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725" marB="45725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8E2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E2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200" b="1" dirty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Arial" panose="020B0604020202020204" pitchFamily="34" charset="0"/>
                        </a:rPr>
                        <a:t>평가 기준</a:t>
                      </a:r>
                      <a:endParaRPr sz="1200" b="1" dirty="0">
                        <a:solidFill>
                          <a:schemeClr val="bg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90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788"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2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Arial" panose="020B0604020202020204" pitchFamily="34" charset="0"/>
                        </a:rPr>
                        <a:t>잘함</a:t>
                      </a:r>
                      <a:endParaRPr sz="1200" b="1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90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2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Arial" panose="020B0604020202020204" pitchFamily="34" charset="0"/>
                        </a:rPr>
                        <a:t>보통</a:t>
                      </a:r>
                      <a:endParaRPr sz="1200" b="1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200" b="1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Arial" panose="020B0604020202020204" pitchFamily="34" charset="0"/>
                        </a:rPr>
                        <a:t>노력</a:t>
                      </a:r>
                      <a:endParaRPr sz="1200" b="1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0224482"/>
                  </a:ext>
                </a:extLst>
              </a:tr>
              <a:tr h="519254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ko-KR" sz="1400" b="0" u="none" strike="noStrike" cap="none" dirty="0">
                          <a:solidFill>
                            <a:srgbClr val="0070C0"/>
                          </a:solidFill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1</a:t>
                      </a:r>
                      <a:endParaRPr sz="1400" b="0" u="none" strike="noStrike" cap="none" dirty="0">
                        <a:solidFill>
                          <a:srgbClr val="0070C0"/>
                        </a:solidFill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1200" b="0" u="none" strike="noStrike" cap="none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유무선 </a:t>
                      </a:r>
                      <a:r>
                        <a:rPr lang="ko-KR" altLang="en-US" sz="1200" b="0" u="none" strike="noStrike" cap="none" dirty="0" smtClean="0"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네트워크의 특성을 </a:t>
                      </a:r>
                      <a:r>
                        <a:rPr lang="ko-KR" altLang="en-US" sz="1200" b="0" u="none" strike="noStrike" cap="none" dirty="0"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설명할 수 </a:t>
                      </a:r>
                      <a:r>
                        <a:rPr lang="ko-KR" altLang="en-US" sz="1200" b="0" u="none" strike="noStrike" cap="none" dirty="0" smtClean="0"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있는가</a:t>
                      </a:r>
                      <a:r>
                        <a:rPr lang="en-US" altLang="ko-KR" sz="1200" b="0" u="none" strike="noStrike" cap="none" dirty="0" smtClean="0"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?</a:t>
                      </a:r>
                      <a:endParaRPr sz="1200" b="0" u="none" strike="noStrike" cap="none" dirty="0"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0" u="none" strike="noStrike" cap="none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0" u="none" strike="noStrike" cap="none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0" u="none" strike="noStrike" cap="none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6583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u="none" strike="noStrike" cap="none" dirty="0">
                          <a:solidFill>
                            <a:srgbClr val="0070C0"/>
                          </a:solidFill>
                          <a:latin typeface="+mj-ea"/>
                          <a:ea typeface="+mj-ea"/>
                          <a:cs typeface="Arial" panose="020B0604020202020204" pitchFamily="34" charset="0"/>
                        </a:rPr>
                        <a:t>2</a:t>
                      </a:r>
                      <a:endParaRPr sz="1400" b="0" u="none" strike="noStrike" cap="none" dirty="0">
                        <a:solidFill>
                          <a:srgbClr val="0070C0"/>
                        </a:solidFill>
                        <a:latin typeface="+mj-ea"/>
                        <a:ea typeface="+mj-ea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200" b="0" i="0" u="none" strike="noStrike" kern="120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컴퓨팅 시스템 간 공유</a:t>
                      </a:r>
                      <a:r>
                        <a:rPr lang="en-US" altLang="ko-KR" sz="1200" b="0" i="0" u="none" strike="noStrike" kern="120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1200" b="0" i="0" u="none" strike="noStrike" kern="120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협력</a:t>
                      </a:r>
                      <a:r>
                        <a:rPr lang="en-US" altLang="ko-KR" sz="1200" b="0" i="0" u="none" strike="noStrike" kern="120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1200" b="0" i="0" u="none" strike="noStrike" kern="120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소통을 위한 네트워크 환경을 구성할 수 있는가</a:t>
                      </a:r>
                      <a:r>
                        <a:rPr lang="en-US" altLang="ko-KR" sz="1200" b="0" i="0" u="none" strike="noStrike" kern="1200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? </a:t>
                      </a:r>
                    </a:p>
                  </a:txBody>
                  <a:tcPr marL="68588" marR="68588" marT="34294" marB="34294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0" u="none" strike="noStrike" cap="none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0" u="none" strike="noStrike" cap="none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b="0" u="none" strike="noStrike" cap="none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Arial" panose="020B0604020202020204" pitchFamily="34" charset="0"/>
                      </a:endParaRPr>
                    </a:p>
                  </a:txBody>
                  <a:tcPr marL="68588" marR="68588" marT="34294" marB="3429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586076"/>
                  </a:ext>
                </a:extLst>
              </a:tr>
            </a:tbl>
          </a:graphicData>
        </a:graphic>
      </p:graphicFrame>
      <p:sp>
        <p:nvSpPr>
          <p:cNvPr id="11" name="직사각형 10"/>
          <p:cNvSpPr/>
          <p:nvPr/>
        </p:nvSpPr>
        <p:spPr>
          <a:xfrm>
            <a:off x="566472" y="3832354"/>
            <a:ext cx="82727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b="1" dirty="0" smtClean="0">
                <a:solidFill>
                  <a:srgbClr val="FF0000"/>
                </a:solidFill>
                <a:latin typeface="+mj-ea"/>
                <a:ea typeface="+mj-ea"/>
              </a:rPr>
              <a:t>3. </a:t>
            </a:r>
            <a:r>
              <a:rPr lang="ko-KR" altLang="en-US" sz="1400" b="1" dirty="0" smtClean="0">
                <a:latin typeface="+mj-ea"/>
                <a:ea typeface="+mj-ea"/>
              </a:rPr>
              <a:t>탐구 활동 후</a:t>
            </a:r>
            <a:r>
              <a:rPr lang="en-US" altLang="ko-KR" sz="1400" b="1" dirty="0" smtClean="0">
                <a:latin typeface="+mj-ea"/>
                <a:ea typeface="+mj-ea"/>
              </a:rPr>
              <a:t>, </a:t>
            </a:r>
            <a:r>
              <a:rPr lang="ko-KR" altLang="en-US" sz="1400" b="1" dirty="0" smtClean="0">
                <a:latin typeface="+mj-ea"/>
                <a:ea typeface="+mj-ea"/>
              </a:rPr>
              <a:t>다음 평가 항목에 따라 스스로 평가해 보자</a:t>
            </a:r>
            <a:r>
              <a:rPr lang="en-US" altLang="ko-KR" sz="1400" b="1" dirty="0" smtClean="0">
                <a:latin typeface="+mj-ea"/>
                <a:ea typeface="+mj-ea"/>
              </a:rPr>
              <a:t>.</a:t>
            </a:r>
            <a:endParaRPr lang="ko-KR" altLang="en-US" sz="1400" b="1" dirty="0">
              <a:latin typeface="+mj-ea"/>
              <a:ea typeface="+mj-ea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4002657" y="5834393"/>
            <a:ext cx="472727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900" dirty="0" smtClean="0">
                <a:solidFill>
                  <a:srgbClr val="211D1E"/>
                </a:solidFill>
                <a:latin typeface="+mj-ea"/>
                <a:ea typeface="+mj-ea"/>
              </a:rPr>
              <a:t>•</a:t>
            </a:r>
            <a:r>
              <a:rPr lang="ko-KR" altLang="en-US" sz="900" dirty="0">
                <a:solidFill>
                  <a:srgbClr val="211D1E"/>
                </a:solidFill>
                <a:latin typeface="+mj-ea"/>
                <a:ea typeface="+mj-ea"/>
              </a:rPr>
              <a:t>잘함 </a:t>
            </a:r>
            <a:r>
              <a:rPr lang="en-US" altLang="ko-KR" sz="900" dirty="0">
                <a:solidFill>
                  <a:srgbClr val="211D1E"/>
                </a:solidFill>
                <a:latin typeface="+mj-ea"/>
                <a:ea typeface="+mj-ea"/>
              </a:rPr>
              <a:t>(</a:t>
            </a:r>
            <a:r>
              <a:rPr lang="ko-KR" altLang="en-US" sz="900" dirty="0">
                <a:solidFill>
                  <a:srgbClr val="211D1E"/>
                </a:solidFill>
                <a:latin typeface="+mj-ea"/>
                <a:ea typeface="+mj-ea"/>
              </a:rPr>
              <a:t>내용을 이해하고 설명함</a:t>
            </a:r>
            <a:r>
              <a:rPr lang="en-US" altLang="ko-KR" sz="900" dirty="0">
                <a:solidFill>
                  <a:srgbClr val="211D1E"/>
                </a:solidFill>
                <a:latin typeface="+mj-ea"/>
                <a:ea typeface="+mj-ea"/>
              </a:rPr>
              <a:t>) •</a:t>
            </a:r>
            <a:r>
              <a:rPr lang="ko-KR" altLang="en-US" sz="900" dirty="0">
                <a:solidFill>
                  <a:srgbClr val="211D1E"/>
                </a:solidFill>
                <a:latin typeface="+mj-ea"/>
                <a:ea typeface="+mj-ea"/>
              </a:rPr>
              <a:t>보통 </a:t>
            </a:r>
            <a:r>
              <a:rPr lang="en-US" altLang="ko-KR" sz="900" dirty="0">
                <a:solidFill>
                  <a:srgbClr val="211D1E"/>
                </a:solidFill>
                <a:latin typeface="+mj-ea"/>
                <a:ea typeface="+mj-ea"/>
              </a:rPr>
              <a:t>(</a:t>
            </a:r>
            <a:r>
              <a:rPr lang="ko-KR" altLang="en-US" sz="900" dirty="0">
                <a:solidFill>
                  <a:srgbClr val="211D1E"/>
                </a:solidFill>
                <a:latin typeface="+mj-ea"/>
                <a:ea typeface="+mj-ea"/>
              </a:rPr>
              <a:t>내용을 이해함 </a:t>
            </a:r>
            <a:r>
              <a:rPr lang="en-US" altLang="ko-KR" sz="900" dirty="0">
                <a:solidFill>
                  <a:srgbClr val="211D1E"/>
                </a:solidFill>
                <a:latin typeface="+mj-ea"/>
                <a:ea typeface="+mj-ea"/>
              </a:rPr>
              <a:t>) •</a:t>
            </a:r>
            <a:r>
              <a:rPr lang="ko-KR" altLang="en-US" sz="900" dirty="0">
                <a:solidFill>
                  <a:srgbClr val="211D1E"/>
                </a:solidFill>
                <a:latin typeface="+mj-ea"/>
                <a:ea typeface="+mj-ea"/>
              </a:rPr>
              <a:t>노력 </a:t>
            </a:r>
            <a:r>
              <a:rPr lang="en-US" altLang="ko-KR" sz="900" dirty="0">
                <a:solidFill>
                  <a:srgbClr val="211D1E"/>
                </a:solidFill>
                <a:latin typeface="+mj-ea"/>
                <a:ea typeface="+mj-ea"/>
              </a:rPr>
              <a:t>(</a:t>
            </a:r>
            <a:r>
              <a:rPr lang="ko-KR" altLang="en-US" sz="900" dirty="0">
                <a:solidFill>
                  <a:srgbClr val="211D1E"/>
                </a:solidFill>
                <a:latin typeface="+mj-ea"/>
                <a:ea typeface="+mj-ea"/>
              </a:rPr>
              <a:t>내용을 부분적으로 이해함</a:t>
            </a:r>
            <a:r>
              <a:rPr lang="en-US" altLang="ko-KR" sz="900" dirty="0">
                <a:solidFill>
                  <a:srgbClr val="211D1E"/>
                </a:solidFill>
                <a:latin typeface="+mj-ea"/>
                <a:ea typeface="+mj-ea"/>
              </a:rPr>
              <a:t>) </a:t>
            </a:r>
            <a:endParaRPr lang="ko-KR" altLang="en-US" sz="900" dirty="0">
              <a:latin typeface="+mj-ea"/>
              <a:ea typeface="+mj-ea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8238227" y="666441"/>
            <a:ext cx="755374" cy="2882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  <a:latin typeface="+mj-ea"/>
                <a:ea typeface="+mj-ea"/>
              </a:rPr>
              <a:t>19</a:t>
            </a:r>
            <a:r>
              <a:rPr lang="ko-KR" altLang="en-US" sz="1200" b="1" dirty="0" smtClean="0">
                <a:solidFill>
                  <a:schemeClr val="tx1"/>
                </a:solidFill>
                <a:latin typeface="+mj-ea"/>
                <a:ea typeface="+mj-ea"/>
              </a:rPr>
              <a:t>쪽</a:t>
            </a:r>
            <a:endParaRPr lang="ko-KR" altLang="en-US" sz="1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4" name="순서도: 페이지 연결자 14"/>
          <p:cNvSpPr/>
          <p:nvPr/>
        </p:nvSpPr>
        <p:spPr>
          <a:xfrm>
            <a:off x="978348" y="1900274"/>
            <a:ext cx="790328" cy="264041"/>
          </a:xfrm>
          <a:prstGeom prst="flowChartOffpageConnector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smtClean="0">
                <a:solidFill>
                  <a:schemeClr val="accent2">
                    <a:lumMod val="50000"/>
                  </a:schemeClr>
                </a:solidFill>
                <a:latin typeface="+mn-ea"/>
              </a:rPr>
              <a:t>예시 답</a:t>
            </a:r>
            <a:endParaRPr lang="ko-KR" altLang="en-US" sz="1400" b="1" dirty="0">
              <a:solidFill>
                <a:schemeClr val="accent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98120" y="2262286"/>
            <a:ext cx="74512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1600" dirty="0">
                <a:solidFill>
                  <a:srgbClr val="FF0000"/>
                </a:solidFill>
                <a:latin typeface="+mj-ea"/>
                <a:ea typeface="+mj-ea"/>
              </a:rPr>
              <a:t>유선 네트워크를 통해 안정성을 보장하면서도</a:t>
            </a:r>
            <a:r>
              <a:rPr lang="en-US" altLang="ko-KR" sz="1600" dirty="0">
                <a:solidFill>
                  <a:srgbClr val="FF0000"/>
                </a:solidFill>
                <a:latin typeface="+mj-ea"/>
                <a:ea typeface="+mj-ea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+mj-ea"/>
                <a:ea typeface="+mj-ea"/>
              </a:rPr>
              <a:t>무선 네트워크를 통해 이동성을 </a:t>
            </a:r>
            <a:r>
              <a:rPr lang="ko-KR" altLang="en-US" sz="1600" dirty="0" smtClean="0">
                <a:solidFill>
                  <a:srgbClr val="FF0000"/>
                </a:solidFill>
                <a:latin typeface="+mj-ea"/>
                <a:ea typeface="+mj-ea"/>
              </a:rPr>
              <a:t>확보할 수 </a:t>
            </a:r>
            <a:r>
              <a:rPr lang="ko-KR" altLang="en-US" sz="1600" dirty="0">
                <a:solidFill>
                  <a:srgbClr val="FF0000"/>
                </a:solidFill>
                <a:latin typeface="+mj-ea"/>
                <a:ea typeface="+mj-ea"/>
              </a:rPr>
              <a:t>있다</a:t>
            </a:r>
            <a:r>
              <a:rPr lang="en-US" altLang="ko-KR" sz="1600" dirty="0">
                <a:solidFill>
                  <a:srgbClr val="FF0000"/>
                </a:solidFill>
                <a:latin typeface="+mj-ea"/>
                <a:ea typeface="+mj-ea"/>
              </a:rPr>
              <a:t>. </a:t>
            </a:r>
            <a:r>
              <a:rPr lang="ko-KR" altLang="en-US" sz="1600" dirty="0">
                <a:solidFill>
                  <a:srgbClr val="FF0000"/>
                </a:solidFill>
                <a:latin typeface="+mj-ea"/>
                <a:ea typeface="+mj-ea"/>
              </a:rPr>
              <a:t>또한 스마트폰이나 스마트 </a:t>
            </a:r>
            <a:r>
              <a:rPr lang="en-US" altLang="ko-KR" sz="1600" dirty="0">
                <a:solidFill>
                  <a:srgbClr val="FF0000"/>
                </a:solidFill>
                <a:latin typeface="+mj-ea"/>
                <a:ea typeface="+mj-ea"/>
              </a:rPr>
              <a:t>TV </a:t>
            </a:r>
            <a:r>
              <a:rPr lang="ko-KR" altLang="en-US" sz="1600" dirty="0">
                <a:solidFill>
                  <a:srgbClr val="FF0000"/>
                </a:solidFill>
                <a:latin typeface="+mj-ea"/>
                <a:ea typeface="+mj-ea"/>
              </a:rPr>
              <a:t>등 다양한 기기들을 손쉽게 추가할 수 있다</a:t>
            </a:r>
            <a:r>
              <a:rPr lang="en-US" altLang="ko-KR" sz="1600" dirty="0">
                <a:solidFill>
                  <a:srgbClr val="FF0000"/>
                </a:solidFill>
                <a:latin typeface="+mj-ea"/>
                <a:ea typeface="+mj-ea"/>
              </a:rPr>
              <a:t>.</a:t>
            </a:r>
            <a:endParaRPr lang="ko-KR" altLang="en-US" sz="1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981410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73644"/>
            <a:ext cx="9144000" cy="28435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79CAAB34-E9B3-272D-1745-7387B8910D0E}"/>
              </a:ext>
            </a:extLst>
          </p:cNvPr>
          <p:cNvGrpSpPr/>
          <p:nvPr/>
        </p:nvGrpSpPr>
        <p:grpSpPr>
          <a:xfrm>
            <a:off x="0" y="-18854"/>
            <a:ext cx="9144000" cy="751880"/>
            <a:chOff x="0" y="0"/>
            <a:chExt cx="12192000" cy="1002506"/>
          </a:xfrm>
          <a:solidFill>
            <a:srgbClr val="00B050"/>
          </a:solidFill>
        </p:grpSpPr>
        <p:sp>
          <p:nvSpPr>
            <p:cNvPr id="22" name="1/2 액자 21">
              <a:extLst>
                <a:ext uri="{FF2B5EF4-FFF2-40B4-BE49-F238E27FC236}">
                  <a16:creationId xmlns:a16="http://schemas.microsoft.com/office/drawing/2014/main" id="{B6C9F132-4482-3DD3-32E8-7CE1DA66BA97}"/>
                </a:ext>
              </a:extLst>
            </p:cNvPr>
            <p:cNvSpPr/>
            <p:nvPr userDrawn="1"/>
          </p:nvSpPr>
          <p:spPr>
            <a:xfrm>
              <a:off x="0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3" name="평행 사변형 22">
              <a:extLst>
                <a:ext uri="{FF2B5EF4-FFF2-40B4-BE49-F238E27FC236}">
                  <a16:creationId xmlns:a16="http://schemas.microsoft.com/office/drawing/2014/main" id="{82EFFAFA-93CA-8E7F-DFAD-56532DB28AA0}"/>
                </a:ext>
              </a:extLst>
            </p:cNvPr>
            <p:cNvSpPr/>
            <p:nvPr userDrawn="1"/>
          </p:nvSpPr>
          <p:spPr>
            <a:xfrm>
              <a:off x="164598" y="0"/>
              <a:ext cx="11779752" cy="161925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4" name="1/2 액자 23">
              <a:extLst>
                <a:ext uri="{FF2B5EF4-FFF2-40B4-BE49-F238E27FC236}">
                  <a16:creationId xmlns:a16="http://schemas.microsoft.com/office/drawing/2014/main" id="{F94F6FA6-84DE-A745-BD94-60DCB8CBC4FF}"/>
                </a:ext>
              </a:extLst>
            </p:cNvPr>
            <p:cNvSpPr/>
            <p:nvPr userDrawn="1"/>
          </p:nvSpPr>
          <p:spPr>
            <a:xfrm flipH="1">
              <a:off x="11708921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ECD251E8-D8A1-CFD7-4158-CC8E8A758ED0}"/>
                </a:ext>
              </a:extLst>
            </p:cNvPr>
            <p:cNvSpPr/>
            <p:nvPr userDrawn="1"/>
          </p:nvSpPr>
          <p:spPr>
            <a:xfrm>
              <a:off x="12030075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69228810-0C55-CADA-9C37-D2A2B334086C}"/>
                </a:ext>
              </a:extLst>
            </p:cNvPr>
            <p:cNvSpPr/>
            <p:nvPr userDrawn="1"/>
          </p:nvSpPr>
          <p:spPr>
            <a:xfrm>
              <a:off x="0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39C236AC-8C13-C25D-13A9-6FF7FC3A2BC7}"/>
              </a:ext>
            </a:extLst>
          </p:cNvPr>
          <p:cNvGrpSpPr/>
          <p:nvPr/>
        </p:nvGrpSpPr>
        <p:grpSpPr>
          <a:xfrm>
            <a:off x="942568" y="2121040"/>
            <a:ext cx="7293529" cy="754162"/>
            <a:chOff x="980241" y="1191491"/>
            <a:chExt cx="9724704" cy="1005549"/>
          </a:xfrm>
        </p:grpSpPr>
        <p:grpSp>
          <p:nvGrpSpPr>
            <p:cNvPr id="35" name="그룹 34">
              <a:extLst>
                <a:ext uri="{FF2B5EF4-FFF2-40B4-BE49-F238E27FC236}">
                  <a16:creationId xmlns:a16="http://schemas.microsoft.com/office/drawing/2014/main" id="{7F8692EE-7047-A248-C798-275A64EC146A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38" name="사각형: 둥근 모서리 37">
                <a:extLst>
                  <a:ext uri="{FF2B5EF4-FFF2-40B4-BE49-F238E27FC236}">
                    <a16:creationId xmlns:a16="http://schemas.microsoft.com/office/drawing/2014/main" id="{32A4CDFF-B20C-92CC-2952-90C07ABF026E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39" name="타원 38">
                <a:extLst>
                  <a:ext uri="{FF2B5EF4-FFF2-40B4-BE49-F238E27FC236}">
                    <a16:creationId xmlns:a16="http://schemas.microsoft.com/office/drawing/2014/main" id="{5541BC65-4ACE-2DF6-B85C-D94EBA57DC7B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96318584-F69B-B212-A1F4-B0CCCBDD8734}"/>
                </a:ext>
              </a:extLst>
            </p:cNvPr>
            <p:cNvSpPr txBox="1"/>
            <p:nvPr/>
          </p:nvSpPr>
          <p:spPr>
            <a:xfrm>
              <a:off x="980241" y="1267540"/>
              <a:ext cx="1147607" cy="8002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3300" b="1" dirty="0">
                  <a:solidFill>
                    <a:srgbClr val="92D050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01</a:t>
              </a:r>
              <a:endParaRPr lang="ko-KR" altLang="en-US" sz="3300" b="1" dirty="0">
                <a:solidFill>
                  <a:srgbClr val="92D05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A1055C2C-B055-09AB-79FA-1937E2CC2166}"/>
                </a:ext>
              </a:extLst>
            </p:cNvPr>
            <p:cNvSpPr txBox="1"/>
            <p:nvPr/>
          </p:nvSpPr>
          <p:spPr>
            <a:xfrm>
              <a:off x="2204628" y="1401878"/>
              <a:ext cx="8177045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b="1" dirty="0" smtClean="0"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네트워크 환경 구성</a:t>
              </a:r>
              <a:endParaRPr lang="ko-KR" altLang="en-US" sz="2400" b="1" dirty="0">
                <a:latin typeface="Adobe 고딕 Std B" panose="020B0800000000000000" pitchFamily="34" charset="-127"/>
                <a:ea typeface="Adobe 고딕 Std B" panose="020B0800000000000000" pitchFamily="34" charset="-127"/>
              </a:endParaRPr>
            </a:p>
          </p:txBody>
        </p:sp>
      </p:grpSp>
      <p:grpSp>
        <p:nvGrpSpPr>
          <p:cNvPr id="49" name="그룹 48">
            <a:extLst>
              <a:ext uri="{FF2B5EF4-FFF2-40B4-BE49-F238E27FC236}">
                <a16:creationId xmlns:a16="http://schemas.microsoft.com/office/drawing/2014/main" id="{010FA4C5-F2A3-05F1-0BDB-BE27632B6879}"/>
              </a:ext>
            </a:extLst>
          </p:cNvPr>
          <p:cNvGrpSpPr/>
          <p:nvPr/>
        </p:nvGrpSpPr>
        <p:grpSpPr>
          <a:xfrm>
            <a:off x="932629" y="3307173"/>
            <a:ext cx="7303468" cy="754162"/>
            <a:chOff x="966989" y="1191491"/>
            <a:chExt cx="9737956" cy="1005549"/>
          </a:xfrm>
        </p:grpSpPr>
        <p:grpSp>
          <p:nvGrpSpPr>
            <p:cNvPr id="50" name="그룹 49">
              <a:extLst>
                <a:ext uri="{FF2B5EF4-FFF2-40B4-BE49-F238E27FC236}">
                  <a16:creationId xmlns:a16="http://schemas.microsoft.com/office/drawing/2014/main" id="{80DD3362-FAEE-1452-07F0-88FE16CEB361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53" name="사각형: 둥근 모서리 52">
                <a:extLst>
                  <a:ext uri="{FF2B5EF4-FFF2-40B4-BE49-F238E27FC236}">
                    <a16:creationId xmlns:a16="http://schemas.microsoft.com/office/drawing/2014/main" id="{5F37DE3D-CC91-36F4-E23F-7D3A059DC7F3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54" name="타원 53">
                <a:extLst>
                  <a:ext uri="{FF2B5EF4-FFF2-40B4-BE49-F238E27FC236}">
                    <a16:creationId xmlns:a16="http://schemas.microsoft.com/office/drawing/2014/main" id="{70334124-6339-F419-50BF-C9D84A2977B5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A25EF105-BFE0-6E68-06EE-7AE4D5B1ADD8}"/>
                </a:ext>
              </a:extLst>
            </p:cNvPr>
            <p:cNvSpPr txBox="1"/>
            <p:nvPr/>
          </p:nvSpPr>
          <p:spPr>
            <a:xfrm>
              <a:off x="966989" y="1294044"/>
              <a:ext cx="1147607" cy="8002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02</a:t>
              </a:r>
              <a:endParaRPr lang="ko-KR" altLang="en-US" sz="3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D6625024-4A9E-BF2D-1011-05B9912938D7}"/>
                </a:ext>
              </a:extLst>
            </p:cNvPr>
            <p:cNvSpPr txBox="1"/>
            <p:nvPr/>
          </p:nvSpPr>
          <p:spPr>
            <a:xfrm>
              <a:off x="2204628" y="1401878"/>
              <a:ext cx="8177045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b="1" dirty="0" smtClean="0"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사물 인터넷과 사회 변화</a:t>
              </a:r>
              <a:endParaRPr lang="ko-KR" altLang="en-US" sz="2400" b="1" dirty="0">
                <a:latin typeface="Adobe 고딕 Std B" panose="020B0800000000000000" pitchFamily="34" charset="-127"/>
                <a:ea typeface="Adobe 고딕 Std B" panose="020B0800000000000000" pitchFamily="34" charset="-127"/>
              </a:endParaRPr>
            </a:p>
          </p:txBody>
        </p:sp>
      </p:grpSp>
      <p:grpSp>
        <p:nvGrpSpPr>
          <p:cNvPr id="55" name="그룹 54">
            <a:extLst>
              <a:ext uri="{FF2B5EF4-FFF2-40B4-BE49-F238E27FC236}">
                <a16:creationId xmlns:a16="http://schemas.microsoft.com/office/drawing/2014/main" id="{BEFAF963-C787-ED10-25FF-2BF4357654AA}"/>
              </a:ext>
            </a:extLst>
          </p:cNvPr>
          <p:cNvGrpSpPr/>
          <p:nvPr/>
        </p:nvGrpSpPr>
        <p:grpSpPr>
          <a:xfrm>
            <a:off x="932629" y="4476755"/>
            <a:ext cx="7303468" cy="754162"/>
            <a:chOff x="966989" y="1191491"/>
            <a:chExt cx="9737956" cy="1005549"/>
          </a:xfrm>
        </p:grpSpPr>
        <p:grpSp>
          <p:nvGrpSpPr>
            <p:cNvPr id="56" name="그룹 55">
              <a:extLst>
                <a:ext uri="{FF2B5EF4-FFF2-40B4-BE49-F238E27FC236}">
                  <a16:creationId xmlns:a16="http://schemas.microsoft.com/office/drawing/2014/main" id="{F9CC9C33-C9ED-4714-9C4D-A79606A690B1}"/>
                </a:ext>
              </a:extLst>
            </p:cNvPr>
            <p:cNvGrpSpPr/>
            <p:nvPr/>
          </p:nvGrpSpPr>
          <p:grpSpPr>
            <a:xfrm>
              <a:off x="1128051" y="1191491"/>
              <a:ext cx="9576894" cy="1005549"/>
              <a:chOff x="1128051" y="1191491"/>
              <a:chExt cx="9576894" cy="1005549"/>
            </a:xfrm>
          </p:grpSpPr>
          <p:sp>
            <p:nvSpPr>
              <p:cNvPr id="59" name="사각형: 둥근 모서리 58">
                <a:extLst>
                  <a:ext uri="{FF2B5EF4-FFF2-40B4-BE49-F238E27FC236}">
                    <a16:creationId xmlns:a16="http://schemas.microsoft.com/office/drawing/2014/main" id="{4C01DD7E-0F18-824B-6EF9-35F41711AE30}"/>
                  </a:ext>
                </a:extLst>
              </p:cNvPr>
              <p:cNvSpPr/>
              <p:nvPr/>
            </p:nvSpPr>
            <p:spPr>
              <a:xfrm>
                <a:off x="1128051" y="1191492"/>
                <a:ext cx="9576894" cy="1005548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60" name="타원 59">
                <a:extLst>
                  <a:ext uri="{FF2B5EF4-FFF2-40B4-BE49-F238E27FC236}">
                    <a16:creationId xmlns:a16="http://schemas.microsoft.com/office/drawing/2014/main" id="{C1188093-2E3F-33B8-CFCB-592A3857A6E6}"/>
                  </a:ext>
                </a:extLst>
              </p:cNvPr>
              <p:cNvSpPr/>
              <p:nvPr/>
            </p:nvSpPr>
            <p:spPr>
              <a:xfrm>
                <a:off x="1128051" y="1191491"/>
                <a:ext cx="1005549" cy="1005549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6">
                  <a:shade val="15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/>
                <a:endParaRPr lang="ko-KR" altLang="en-US" sz="1350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75011C13-B466-A049-D868-FF8355231928}"/>
                </a:ext>
              </a:extLst>
            </p:cNvPr>
            <p:cNvSpPr txBox="1"/>
            <p:nvPr/>
          </p:nvSpPr>
          <p:spPr>
            <a:xfrm>
              <a:off x="966989" y="1280792"/>
              <a:ext cx="1147607" cy="8002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 </a:t>
              </a:r>
              <a:r>
                <a:rPr lang="en-US" altLang="ko-KR" sz="33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03</a:t>
              </a:r>
              <a:endParaRPr lang="ko-KR" altLang="en-US" sz="3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C8C7A53B-91B5-77AD-2E70-3643ED8D6C20}"/>
                </a:ext>
              </a:extLst>
            </p:cNvPr>
            <p:cNvSpPr txBox="1"/>
            <p:nvPr/>
          </p:nvSpPr>
          <p:spPr>
            <a:xfrm>
              <a:off x="2204628" y="1401878"/>
              <a:ext cx="8177045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r>
                <a:rPr lang="ko-KR" altLang="en-US" sz="2400" b="1" dirty="0" smtClean="0">
                  <a:latin typeface="Adobe 고딕 Std B" panose="020B0800000000000000" pitchFamily="34" charset="-127"/>
                  <a:ea typeface="Adobe 고딕 Std B" panose="020B0800000000000000" pitchFamily="34" charset="-127"/>
                </a:rPr>
                <a:t>사물 인터넷 시스템 구현</a:t>
              </a:r>
              <a:endParaRPr lang="ko-KR" altLang="en-US" sz="2400" b="1" dirty="0">
                <a:latin typeface="Adobe 고딕 Std B" panose="020B0800000000000000" pitchFamily="34" charset="-127"/>
                <a:ea typeface="Adobe 고딕 Std B" panose="020B0800000000000000" pitchFamily="34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871398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/>
          <p:cNvGrpSpPr/>
          <p:nvPr/>
        </p:nvGrpSpPr>
        <p:grpSpPr>
          <a:xfrm>
            <a:off x="2790288" y="2826038"/>
            <a:ext cx="4352065" cy="1411571"/>
            <a:chOff x="4266757" y="2706417"/>
            <a:chExt cx="4352065" cy="1411571"/>
          </a:xfrm>
        </p:grpSpPr>
        <p:sp>
          <p:nvSpPr>
            <p:cNvPr id="21" name="TextBox 20"/>
            <p:cNvSpPr txBox="1"/>
            <p:nvPr/>
          </p:nvSpPr>
          <p:spPr>
            <a:xfrm>
              <a:off x="4562672" y="2706417"/>
              <a:ext cx="2476960" cy="4542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lnSpc>
                  <a:spcPct val="150000"/>
                </a:lnSpc>
                <a:buClr>
                  <a:srgbClr val="F26303"/>
                </a:buClr>
                <a:buSzPct val="70000"/>
                <a:defRPr/>
              </a:pPr>
              <a:r>
                <a:rPr lang="ko-KR" altLang="en-US" dirty="0">
                  <a:solidFill>
                    <a:schemeClr val="dk1"/>
                  </a:solidFill>
                  <a:latin typeface="+mj-ea"/>
                  <a:ea typeface="+mj-ea"/>
                  <a:cs typeface="Arial"/>
                  <a:sym typeface="Arial"/>
                </a:rPr>
                <a:t>대단원</a:t>
              </a:r>
              <a:r>
                <a:rPr lang="en-US" altLang="ko-KR" dirty="0">
                  <a:solidFill>
                    <a:schemeClr val="dk1"/>
                  </a:solidFill>
                  <a:latin typeface="+mj-ea"/>
                  <a:ea typeface="+mj-ea"/>
                  <a:cs typeface="Arial"/>
                  <a:sym typeface="Arial"/>
                </a:rPr>
                <a:t>: </a:t>
              </a:r>
              <a:r>
                <a:rPr lang="ko-KR" altLang="en-US" dirty="0">
                  <a:solidFill>
                    <a:schemeClr val="dk1"/>
                  </a:solidFill>
                  <a:latin typeface="+mj-ea"/>
                  <a:ea typeface="+mj-ea"/>
                  <a:cs typeface="Arial"/>
                  <a:sym typeface="Arial"/>
                </a:rPr>
                <a:t>컴퓨팅 시스템</a:t>
              </a:r>
              <a:endParaRPr lang="en-US" altLang="ko-KR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202502" y="3192763"/>
              <a:ext cx="3416320" cy="4140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lnSpc>
                  <a:spcPct val="150000"/>
                </a:lnSpc>
                <a:buClr>
                  <a:srgbClr val="F26303"/>
                </a:buClr>
                <a:buSzPct val="70000"/>
                <a:defRPr/>
              </a:pPr>
              <a:r>
                <a:rPr lang="ko-KR" altLang="en-US" sz="1600" dirty="0" smtClean="0">
                  <a:solidFill>
                    <a:schemeClr val="dk1"/>
                  </a:solidFill>
                  <a:latin typeface="+mj-ea"/>
                  <a:ea typeface="+mj-ea"/>
                  <a:cs typeface="Arial"/>
                  <a:sym typeface="Arial"/>
                </a:rPr>
                <a:t>소단원</a:t>
              </a:r>
              <a:r>
                <a:rPr lang="en-US" altLang="ko-KR" sz="1600" dirty="0">
                  <a:solidFill>
                    <a:schemeClr val="dk1"/>
                  </a:solidFill>
                  <a:latin typeface="+mj-ea"/>
                  <a:ea typeface="+mj-ea"/>
                  <a:cs typeface="Arial"/>
                  <a:sym typeface="Arial"/>
                </a:rPr>
                <a:t>: 2. </a:t>
              </a:r>
              <a:r>
                <a:rPr lang="ko-KR" altLang="en-US" sz="1600" dirty="0">
                  <a:solidFill>
                    <a:schemeClr val="dk1"/>
                  </a:solidFill>
                  <a:latin typeface="+mj-ea"/>
                  <a:ea typeface="+mj-ea"/>
                  <a:cs typeface="Arial"/>
                  <a:sym typeface="Arial"/>
                </a:rPr>
                <a:t>사물 인터넷과 사회 변화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266757" y="3703964"/>
              <a:ext cx="1835759" cy="4140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lvl="0" indent="-285750">
                <a:lnSpc>
                  <a:spcPct val="150000"/>
                </a:lnSpc>
                <a:buClr>
                  <a:srgbClr val="F26303"/>
                </a:buClr>
                <a:buSzPct val="70000"/>
                <a:buFont typeface="Wingdings" panose="05000000000000000000" pitchFamily="2" charset="2"/>
                <a:buChar char="ü"/>
                <a:defRPr/>
              </a:pPr>
              <a:r>
                <a:rPr lang="ko-KR" altLang="en-US" sz="1600" dirty="0">
                  <a:solidFill>
                    <a:schemeClr val="dk1"/>
                  </a:solidFill>
                  <a:latin typeface="+mj-ea"/>
                  <a:ea typeface="+mj-ea"/>
                  <a:cs typeface="Arial"/>
                  <a:sym typeface="Arial"/>
                </a:rPr>
                <a:t>전체 차시</a:t>
              </a:r>
              <a:r>
                <a:rPr lang="en-US" altLang="ko-KR" sz="1600" dirty="0">
                  <a:solidFill>
                    <a:schemeClr val="dk1"/>
                  </a:solidFill>
                  <a:latin typeface="+mj-ea"/>
                  <a:ea typeface="+mj-ea"/>
                  <a:cs typeface="Arial"/>
                  <a:sym typeface="Arial"/>
                </a:rPr>
                <a:t>: </a:t>
              </a:r>
              <a:r>
                <a:rPr lang="en-US" altLang="ko-KR" sz="1600" dirty="0" smtClean="0">
                  <a:solidFill>
                    <a:schemeClr val="dk1"/>
                  </a:solidFill>
                  <a:latin typeface="+mj-ea"/>
                  <a:ea typeface="+mj-ea"/>
                  <a:cs typeface="Arial"/>
                  <a:sym typeface="Arial"/>
                </a:rPr>
                <a:t>2(3)</a:t>
              </a:r>
              <a:endPara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endParaRPr>
            </a:p>
          </p:txBody>
        </p:sp>
        <p:cxnSp>
          <p:nvCxnSpPr>
            <p:cNvPr id="24" name="꺾인 연결선 23"/>
            <p:cNvCxnSpPr/>
            <p:nvPr/>
          </p:nvCxnSpPr>
          <p:spPr>
            <a:xfrm rot="10800000" flipH="1" flipV="1">
              <a:off x="4562672" y="2929446"/>
              <a:ext cx="639830" cy="466116"/>
            </a:xfrm>
            <a:prstGeom prst="bentConnector3">
              <a:avLst>
                <a:gd name="adj1" fmla="val -35728"/>
              </a:avLst>
            </a:prstGeom>
            <a:ln w="38100">
              <a:solidFill>
                <a:srgbClr val="53ADD5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제목 10"/>
          <p:cNvSpPr txBox="1">
            <a:spLocks/>
          </p:cNvSpPr>
          <p:nvPr/>
        </p:nvSpPr>
        <p:spPr>
          <a:xfrm>
            <a:off x="788565" y="264859"/>
            <a:ext cx="7564667" cy="5866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000" b="1" dirty="0">
                <a:solidFill>
                  <a:srgbClr val="0070C0"/>
                </a:solidFill>
                <a:latin typeface="+mj-ea"/>
              </a:rPr>
              <a:t>&gt;&gt;</a:t>
            </a:r>
            <a:r>
              <a:rPr lang="en-US" altLang="ko-KR" sz="2000" b="1" dirty="0">
                <a:latin typeface="+mj-ea"/>
              </a:rPr>
              <a:t> </a:t>
            </a:r>
            <a:r>
              <a:rPr lang="ko-KR" altLang="en-US" sz="2000" b="1" dirty="0">
                <a:latin typeface="+mj-ea"/>
              </a:rPr>
              <a:t>차시 예고</a:t>
            </a:r>
          </a:p>
        </p:txBody>
      </p:sp>
    </p:spTree>
    <p:extLst>
      <p:ext uri="{BB962C8B-B14F-4D97-AF65-F5344CB8AC3E}">
        <p14:creationId xmlns:p14="http://schemas.microsoft.com/office/powerpoint/2010/main" val="4343194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F863360B-F133-DC13-4A6E-E29DED43D9DF}"/>
              </a:ext>
            </a:extLst>
          </p:cNvPr>
          <p:cNvSpPr/>
          <p:nvPr/>
        </p:nvSpPr>
        <p:spPr>
          <a:xfrm>
            <a:off x="0" y="6573644"/>
            <a:ext cx="9144000" cy="28435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79CAAB34-E9B3-272D-1745-7387B8910D0E}"/>
              </a:ext>
            </a:extLst>
          </p:cNvPr>
          <p:cNvGrpSpPr/>
          <p:nvPr/>
        </p:nvGrpSpPr>
        <p:grpSpPr>
          <a:xfrm>
            <a:off x="0" y="-18854"/>
            <a:ext cx="9144000" cy="751880"/>
            <a:chOff x="0" y="0"/>
            <a:chExt cx="12192000" cy="1002506"/>
          </a:xfrm>
          <a:solidFill>
            <a:srgbClr val="00B050"/>
          </a:solidFill>
        </p:grpSpPr>
        <p:sp>
          <p:nvSpPr>
            <p:cNvPr id="22" name="1/2 액자 21">
              <a:extLst>
                <a:ext uri="{FF2B5EF4-FFF2-40B4-BE49-F238E27FC236}">
                  <a16:creationId xmlns:a16="http://schemas.microsoft.com/office/drawing/2014/main" id="{B6C9F132-4482-3DD3-32E8-7CE1DA66BA97}"/>
                </a:ext>
              </a:extLst>
            </p:cNvPr>
            <p:cNvSpPr/>
            <p:nvPr userDrawn="1"/>
          </p:nvSpPr>
          <p:spPr>
            <a:xfrm>
              <a:off x="0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3" name="평행 사변형 22">
              <a:extLst>
                <a:ext uri="{FF2B5EF4-FFF2-40B4-BE49-F238E27FC236}">
                  <a16:creationId xmlns:a16="http://schemas.microsoft.com/office/drawing/2014/main" id="{82EFFAFA-93CA-8E7F-DFAD-56532DB28AA0}"/>
                </a:ext>
              </a:extLst>
            </p:cNvPr>
            <p:cNvSpPr/>
            <p:nvPr userDrawn="1"/>
          </p:nvSpPr>
          <p:spPr>
            <a:xfrm>
              <a:off x="164598" y="0"/>
              <a:ext cx="11779752" cy="161925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4" name="1/2 액자 23">
              <a:extLst>
                <a:ext uri="{FF2B5EF4-FFF2-40B4-BE49-F238E27FC236}">
                  <a16:creationId xmlns:a16="http://schemas.microsoft.com/office/drawing/2014/main" id="{F94F6FA6-84DE-A745-BD94-60DCB8CBC4FF}"/>
                </a:ext>
              </a:extLst>
            </p:cNvPr>
            <p:cNvSpPr/>
            <p:nvPr userDrawn="1"/>
          </p:nvSpPr>
          <p:spPr>
            <a:xfrm flipH="1">
              <a:off x="11708921" y="0"/>
              <a:ext cx="483079" cy="543464"/>
            </a:xfrm>
            <a:prstGeom prst="halfFram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ECD251E8-D8A1-CFD7-4158-CC8E8A758ED0}"/>
                </a:ext>
              </a:extLst>
            </p:cNvPr>
            <p:cNvSpPr/>
            <p:nvPr userDrawn="1"/>
          </p:nvSpPr>
          <p:spPr>
            <a:xfrm>
              <a:off x="12030075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69228810-0C55-CADA-9C37-D2A2B334086C}"/>
                </a:ext>
              </a:extLst>
            </p:cNvPr>
            <p:cNvSpPr/>
            <p:nvPr userDrawn="1"/>
          </p:nvSpPr>
          <p:spPr>
            <a:xfrm>
              <a:off x="0" y="242888"/>
              <a:ext cx="161925" cy="7596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sp>
        <p:nvSpPr>
          <p:cNvPr id="29" name="모서리가 둥근 직사각형 36"/>
          <p:cNvSpPr/>
          <p:nvPr/>
        </p:nvSpPr>
        <p:spPr bwMode="auto">
          <a:xfrm>
            <a:off x="2915817" y="1083593"/>
            <a:ext cx="5790034" cy="811420"/>
          </a:xfrm>
          <a:prstGeom prst="roundRect">
            <a:avLst>
              <a:gd name="adj" fmla="val 10000"/>
            </a:avLst>
          </a:prstGeom>
          <a:solidFill>
            <a:srgbClr val="C5E0B4"/>
          </a:solidFill>
          <a:ln>
            <a:noFill/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6200" tIns="76200" rIns="76200" bIns="76200" spcCol="1270" anchor="ctr"/>
          <a:lstStyle/>
          <a:p>
            <a:pPr marL="720000" indent="-720000" algn="ctr" defTabSz="889000">
              <a:lnSpc>
                <a:spcPct val="90000"/>
              </a:lnSpc>
              <a:spcAft>
                <a:spcPct val="35000"/>
              </a:spcAft>
              <a:defRPr/>
            </a:pPr>
            <a:r>
              <a:rPr lang="ko-KR" altLang="en-US" sz="2800" b="1" dirty="0" smtClean="0">
                <a:solidFill>
                  <a:schemeClr val="tx1"/>
                </a:solidFill>
                <a:latin typeface="+mn-ea"/>
              </a:rPr>
              <a:t>학습 목표</a:t>
            </a:r>
          </a:p>
        </p:txBody>
      </p:sp>
      <p:sp>
        <p:nvSpPr>
          <p:cNvPr id="30" name="모서리가 둥근 직사각형 33"/>
          <p:cNvSpPr/>
          <p:nvPr/>
        </p:nvSpPr>
        <p:spPr bwMode="auto">
          <a:xfrm>
            <a:off x="2915816" y="1993819"/>
            <a:ext cx="5790035" cy="811420"/>
          </a:xfrm>
          <a:prstGeom prst="roundRect">
            <a:avLst>
              <a:gd name="adj" fmla="val 10000"/>
            </a:avLst>
          </a:prstGeom>
          <a:solidFill>
            <a:srgbClr val="C5E0B4"/>
          </a:solidFill>
          <a:ln>
            <a:noFill/>
            <a:prstDash val="sys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ko-KR" altLang="en-US" sz="2800" b="1" dirty="0" smtClean="0">
                <a:solidFill>
                  <a:schemeClr val="tx1"/>
                </a:solidFill>
                <a:latin typeface="+mn-ea"/>
              </a:rPr>
              <a:t>생각 깨우기</a:t>
            </a:r>
          </a:p>
        </p:txBody>
      </p:sp>
      <p:sp>
        <p:nvSpPr>
          <p:cNvPr id="31" name="모서리가 둥근 직사각형 36"/>
          <p:cNvSpPr/>
          <p:nvPr/>
        </p:nvSpPr>
        <p:spPr bwMode="auto">
          <a:xfrm>
            <a:off x="2915816" y="4060409"/>
            <a:ext cx="2427709" cy="920242"/>
          </a:xfrm>
          <a:prstGeom prst="roundRect">
            <a:avLst>
              <a:gd name="adj" fmla="val 10000"/>
            </a:avLst>
          </a:prstGeom>
          <a:solidFill>
            <a:srgbClr val="C5E0B4"/>
          </a:solidFill>
          <a:ln>
            <a:noFill/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/>
            <a:r>
              <a:rPr lang="ko-KR" altLang="en-US" sz="2400" b="1" dirty="0" smtClean="0">
                <a:solidFill>
                  <a:schemeClr val="tx1"/>
                </a:solidFill>
                <a:latin typeface="+mn-ea"/>
              </a:rPr>
              <a:t>해 보기 </a:t>
            </a:r>
            <a:r>
              <a:rPr lang="en-US" altLang="ko-KR" sz="2400" b="1" dirty="0" smtClean="0">
                <a:solidFill>
                  <a:schemeClr val="tx1"/>
                </a:solidFill>
                <a:latin typeface="+mn-ea"/>
              </a:rPr>
              <a:t>1                          </a:t>
            </a:r>
          </a:p>
          <a:p>
            <a:pPr algn="ctr"/>
            <a:r>
              <a:rPr lang="ko-KR" altLang="en-US" sz="2400" b="1" dirty="0" smtClean="0">
                <a:solidFill>
                  <a:schemeClr val="tx1"/>
                </a:solidFill>
                <a:latin typeface="+mn-ea"/>
              </a:rPr>
              <a:t>해 보기 </a:t>
            </a:r>
            <a:r>
              <a:rPr lang="en-US" altLang="ko-KR" sz="2400" b="1" dirty="0" smtClean="0">
                <a:solidFill>
                  <a:schemeClr val="tx1"/>
                </a:solidFill>
                <a:latin typeface="+mn-ea"/>
              </a:rPr>
              <a:t>2</a:t>
            </a:r>
            <a:endParaRPr lang="ko-KR" altLang="en-US" sz="2400" b="1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2" name="모서리가 둥근 직사각형 33"/>
          <p:cNvSpPr/>
          <p:nvPr/>
        </p:nvSpPr>
        <p:spPr bwMode="auto">
          <a:xfrm>
            <a:off x="2914858" y="2895453"/>
            <a:ext cx="1120369" cy="1080000"/>
          </a:xfrm>
          <a:prstGeom prst="roundRect">
            <a:avLst>
              <a:gd name="adj" fmla="val 10000"/>
            </a:avLst>
          </a:prstGeom>
          <a:solidFill>
            <a:srgbClr val="C5E0B4"/>
          </a:solidFill>
          <a:ln>
            <a:noFill/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/>
            <a:r>
              <a:rPr lang="ko-KR" altLang="en-US" sz="2800" b="1" dirty="0" smtClean="0">
                <a:solidFill>
                  <a:schemeClr val="tx1"/>
                </a:solidFill>
                <a:latin typeface="+mn-ea"/>
              </a:rPr>
              <a:t>본문</a:t>
            </a:r>
            <a:endParaRPr lang="en-US" altLang="ko-KR" sz="2800" b="1" dirty="0" smtClean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ko-KR" altLang="en-US" sz="1400" b="1" dirty="0" smtClean="0">
                <a:solidFill>
                  <a:schemeClr val="tx1"/>
                </a:solidFill>
                <a:latin typeface="+mn-ea"/>
              </a:rPr>
              <a:t>교 </a:t>
            </a:r>
            <a:r>
              <a:rPr lang="en-US" altLang="ko-KR" sz="1400" b="1" dirty="0" smtClean="0">
                <a:solidFill>
                  <a:schemeClr val="tx1"/>
                </a:solidFill>
                <a:latin typeface="+mn-ea"/>
              </a:rPr>
              <a:t>11~18</a:t>
            </a:r>
            <a:r>
              <a:rPr lang="ko-KR" altLang="en-US" sz="1400" b="1" dirty="0" smtClean="0">
                <a:solidFill>
                  <a:schemeClr val="tx1"/>
                </a:solidFill>
                <a:latin typeface="+mn-ea"/>
              </a:rPr>
              <a:t>쪽</a:t>
            </a:r>
          </a:p>
        </p:txBody>
      </p:sp>
      <p:sp>
        <p:nvSpPr>
          <p:cNvPr id="33" name="모서리가 둥근 직사각형 36"/>
          <p:cNvSpPr/>
          <p:nvPr/>
        </p:nvSpPr>
        <p:spPr bwMode="auto">
          <a:xfrm>
            <a:off x="2915816" y="5063744"/>
            <a:ext cx="5770985" cy="743802"/>
          </a:xfrm>
          <a:prstGeom prst="roundRect">
            <a:avLst>
              <a:gd name="adj" fmla="val 10000"/>
            </a:avLst>
          </a:prstGeom>
          <a:solidFill>
            <a:srgbClr val="C5E0B4"/>
          </a:solidFill>
          <a:ln>
            <a:noFill/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/>
            <a:r>
              <a:rPr lang="ko-KR" altLang="en-US" sz="2800" b="1" dirty="0" smtClean="0">
                <a:solidFill>
                  <a:schemeClr val="tx1"/>
                </a:solidFill>
                <a:latin typeface="+mn-ea"/>
              </a:rPr>
              <a:t>탐구 활동</a:t>
            </a:r>
          </a:p>
        </p:txBody>
      </p:sp>
      <p:sp>
        <p:nvSpPr>
          <p:cNvPr id="40" name="모서리가 둥근 직사각형 39"/>
          <p:cNvSpPr/>
          <p:nvPr/>
        </p:nvSpPr>
        <p:spPr>
          <a:xfrm>
            <a:off x="4124326" y="2895453"/>
            <a:ext cx="4581526" cy="1080000"/>
          </a:xfrm>
          <a:prstGeom prst="roundRect">
            <a:avLst>
              <a:gd name="adj" fmla="val 11687"/>
            </a:avLst>
          </a:prstGeom>
          <a:solidFill>
            <a:srgbClr val="C5E0B4"/>
          </a:solidFill>
          <a:ln>
            <a:noFill/>
            <a:prstDash val="sysDash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sz="2200" b="1" dirty="0" smtClean="0">
                <a:solidFill>
                  <a:schemeClr val="tx1"/>
                </a:solidFill>
                <a:latin typeface="+mn-ea"/>
              </a:rPr>
              <a:t>1. </a:t>
            </a:r>
            <a:r>
              <a:rPr lang="ko-KR" altLang="en-US" sz="2200" b="1" dirty="0" smtClean="0">
                <a:solidFill>
                  <a:schemeClr val="tx1"/>
                </a:solidFill>
                <a:latin typeface="+mn-ea"/>
              </a:rPr>
              <a:t>네트워크의 개념과 특성  </a:t>
            </a:r>
            <a:endParaRPr lang="en-US" altLang="ko-KR" sz="2200" b="1" dirty="0" smtClean="0">
              <a:solidFill>
                <a:schemeClr val="tx1"/>
              </a:solidFill>
              <a:latin typeface="+mn-ea"/>
            </a:endParaRPr>
          </a:p>
          <a:p>
            <a:r>
              <a:rPr lang="en-US" altLang="ko-KR" sz="2200" b="1" dirty="0" smtClean="0">
                <a:solidFill>
                  <a:schemeClr val="tx1"/>
                </a:solidFill>
                <a:latin typeface="+mn-ea"/>
              </a:rPr>
              <a:t>2. </a:t>
            </a:r>
            <a:r>
              <a:rPr lang="ko-KR" altLang="en-US" sz="2200" b="1" dirty="0" smtClean="0">
                <a:solidFill>
                  <a:schemeClr val="tx1"/>
                </a:solidFill>
                <a:latin typeface="+mn-ea"/>
              </a:rPr>
              <a:t>네트워크 환경 구성과 설정</a:t>
            </a:r>
            <a:endParaRPr lang="en-US" altLang="ko-KR" sz="2200" b="1" dirty="0" smtClean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41" name="Picture 3" descr="C:\Users\shhs2205\Desktop\ㄴㄴㄴ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9132" y="577255"/>
            <a:ext cx="1944216" cy="1972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1391661" y="1149568"/>
            <a:ext cx="11987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b="1" spc="-151" dirty="0" smtClean="0">
                <a:solidFill>
                  <a:schemeClr val="bg1"/>
                </a:solidFill>
                <a:latin typeface="+mj-ea"/>
                <a:ea typeface="+mj-ea"/>
              </a:rPr>
              <a:t>구성</a:t>
            </a:r>
            <a:endParaRPr lang="ko-KR" altLang="en-US" sz="3600" b="1" spc="-15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3" name="모서리가 둥근 직사각형 36"/>
          <p:cNvSpPr/>
          <p:nvPr/>
        </p:nvSpPr>
        <p:spPr bwMode="auto">
          <a:xfrm>
            <a:off x="5429251" y="4060409"/>
            <a:ext cx="3257550" cy="920242"/>
          </a:xfrm>
          <a:prstGeom prst="roundRect">
            <a:avLst>
              <a:gd name="adj" fmla="val 10000"/>
            </a:avLst>
          </a:prstGeom>
          <a:solidFill>
            <a:srgbClr val="C5E0B4"/>
          </a:solidFill>
          <a:ln>
            <a:noFill/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rIns="36000" anchor="ctr"/>
          <a:lstStyle/>
          <a:p>
            <a:pPr algn="ctr"/>
            <a:r>
              <a:rPr lang="ko-KR" altLang="en-US" sz="2000" b="1" dirty="0" smtClean="0">
                <a:solidFill>
                  <a:schemeClr val="tx1"/>
                </a:solidFill>
                <a:latin typeface="+mn-ea"/>
              </a:rPr>
              <a:t>소단원 </a:t>
            </a:r>
            <a:r>
              <a:rPr lang="en-US" altLang="ko-KR" sz="2000" b="1" dirty="0" smtClean="0">
                <a:solidFill>
                  <a:schemeClr val="tx1"/>
                </a:solidFill>
                <a:latin typeface="+mn-ea"/>
              </a:rPr>
              <a:t>1</a:t>
            </a:r>
            <a:r>
              <a:rPr lang="ko-KR" altLang="en-US" sz="2000" b="1" dirty="0" smtClean="0">
                <a:solidFill>
                  <a:schemeClr val="tx1"/>
                </a:solidFill>
                <a:latin typeface="+mn-ea"/>
              </a:rPr>
              <a:t>분 요약</a:t>
            </a:r>
            <a:endParaRPr lang="en-US" altLang="ko-KR" sz="2000" b="1" dirty="0" smtClean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ko-KR" altLang="en-US" sz="2000" b="1" dirty="0" smtClean="0">
                <a:solidFill>
                  <a:schemeClr val="tx1"/>
                </a:solidFill>
                <a:latin typeface="+mn-ea"/>
              </a:rPr>
              <a:t>소단원 자기 평가</a:t>
            </a:r>
            <a:endParaRPr lang="en-US" altLang="ko-KR" sz="2000" b="1" dirty="0" smtClean="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760361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531" y="2591570"/>
            <a:ext cx="1089965" cy="279369"/>
          </a:xfrm>
          <a:prstGeom prst="rect">
            <a:avLst/>
          </a:prstGeom>
        </p:spPr>
      </p:pic>
      <p:sp>
        <p:nvSpPr>
          <p:cNvPr id="12" name="제목 10"/>
          <p:cNvSpPr txBox="1">
            <a:spLocks/>
          </p:cNvSpPr>
          <p:nvPr/>
        </p:nvSpPr>
        <p:spPr>
          <a:xfrm>
            <a:off x="788565" y="264859"/>
            <a:ext cx="7564667" cy="5866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800" b="1" dirty="0">
                <a:latin typeface="+mj-ea"/>
              </a:rPr>
              <a:t>01. </a:t>
            </a:r>
            <a:r>
              <a:rPr lang="ko-KR" altLang="en-US" sz="2800" b="1" dirty="0">
                <a:latin typeface="+mj-ea"/>
              </a:rPr>
              <a:t>네트워크 환경 구성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34257" y="2950262"/>
            <a:ext cx="7236276" cy="7833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4" indent="-171454" algn="just">
              <a:lnSpc>
                <a:spcPct val="150000"/>
              </a:lnSpc>
              <a:buClr>
                <a:srgbClr val="F26303"/>
              </a:buClr>
              <a:buSzPct val="70000"/>
              <a:buFont typeface="Arial"/>
              <a:buChar char="•"/>
              <a:defRPr/>
            </a:pPr>
            <a:r>
              <a:rPr lang="ko-KR" altLang="en-US" sz="1600" b="1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유무선 네트워크의 특성을 설명할 수 있다</a:t>
            </a:r>
            <a:r>
              <a:rPr lang="en-US" altLang="ko-KR" sz="1600" b="1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</a:p>
          <a:p>
            <a:pPr marL="171454" indent="-171454" algn="just">
              <a:lnSpc>
                <a:spcPct val="150000"/>
              </a:lnSpc>
              <a:buClr>
                <a:srgbClr val="F26303"/>
              </a:buClr>
              <a:buSzPct val="70000"/>
              <a:buFont typeface="Arial"/>
              <a:buChar char="•"/>
              <a:defRPr/>
            </a:pPr>
            <a:r>
              <a:rPr lang="ko-KR" altLang="en-US" sz="1600" b="1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컴퓨팅 시스템 간 공유</a:t>
            </a:r>
            <a:r>
              <a:rPr lang="en-US" altLang="ko-KR" sz="1600" b="1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600" b="1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협력</a:t>
            </a:r>
            <a:r>
              <a:rPr lang="en-US" altLang="ko-KR" sz="1600" b="1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600" b="1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소통을 위한 네트워크 환경을 구성할 수 있다</a:t>
            </a:r>
            <a:r>
              <a:rPr lang="en-US" altLang="ko-KR" sz="1600" b="1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  <a:endParaRPr lang="ko-KR" altLang="en-US" sz="1600" b="1" dirty="0">
              <a:solidFill>
                <a:srgbClr val="000000"/>
              </a:solidFill>
              <a:latin typeface="+mj-ea"/>
              <a:ea typeface="+mj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4541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 idx="4294967295"/>
          </p:nvPr>
        </p:nvSpPr>
        <p:spPr>
          <a:xfrm>
            <a:off x="1116422" y="350255"/>
            <a:ext cx="7121805" cy="602440"/>
          </a:xfrm>
        </p:spPr>
        <p:txBody>
          <a:bodyPr>
            <a:noAutofit/>
          </a:bodyPr>
          <a:lstStyle/>
          <a:p>
            <a:pPr>
              <a:lnSpc>
                <a:spcPts val="2200"/>
              </a:lnSpc>
            </a:pPr>
            <a:r>
              <a:rPr lang="ko-KR" altLang="en-US" sz="2000" b="1" dirty="0" smtClean="0">
                <a:latin typeface="+mj-ea"/>
              </a:rPr>
              <a:t>다음은 한 학교의 정보 실습실 모습이다</a:t>
            </a:r>
            <a:r>
              <a:rPr lang="en-US" altLang="ko-KR" sz="2000" b="1" dirty="0" smtClean="0">
                <a:latin typeface="+mj-ea"/>
              </a:rPr>
              <a:t>. </a:t>
            </a:r>
            <a:r>
              <a:rPr lang="ko-KR" altLang="en-US" sz="2000" b="1" dirty="0" smtClean="0">
                <a:latin typeface="+mj-ea"/>
              </a:rPr>
              <a:t>서로 다른 컴퓨팅  기기를 연결하면 어떤 점이 좋을지 생각해 보자</a:t>
            </a:r>
            <a:r>
              <a:rPr lang="en-US" altLang="ko-KR" sz="2000" b="1" dirty="0" smtClean="0">
                <a:latin typeface="+mj-ea"/>
              </a:rPr>
              <a:t>. </a:t>
            </a:r>
            <a:r>
              <a:rPr lang="ko-KR" altLang="en-US" sz="2000" b="1" dirty="0" smtClean="0">
                <a:latin typeface="+mj-ea"/>
              </a:rPr>
              <a:t> </a:t>
            </a:r>
            <a:endParaRPr lang="ko-KR" altLang="en-US" sz="2000" b="1" dirty="0">
              <a:latin typeface="+mj-ea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7683" y="1085875"/>
            <a:ext cx="4765001" cy="475860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56513" y="5456533"/>
            <a:ext cx="7065594" cy="584775"/>
          </a:xfrm>
          <a:prstGeom prst="rect">
            <a:avLst/>
          </a:prstGeom>
          <a:solidFill>
            <a:srgbClr val="C5E0B4"/>
          </a:solidFill>
        </p:spPr>
        <p:txBody>
          <a:bodyPr wrap="square" rtlCol="0">
            <a:spAutoFit/>
          </a:bodyPr>
          <a:lstStyle/>
          <a:p>
            <a:r>
              <a:rPr lang="ko-KR" altLang="en-US" sz="1600" b="1" dirty="0" smtClean="0">
                <a:latin typeface="+mj-ea"/>
                <a:ea typeface="+mj-ea"/>
              </a:rPr>
              <a:t>서로 다른 컴퓨팅 기기 간 데이터를 주고받기 위해 네트워크를 어떻게 구성해야 할까</a:t>
            </a:r>
            <a:r>
              <a:rPr lang="en-US" altLang="ko-KR" sz="1600" b="1" dirty="0" smtClean="0">
                <a:latin typeface="+mj-ea"/>
                <a:ea typeface="+mj-ea"/>
              </a:rPr>
              <a:t>?</a:t>
            </a:r>
            <a:endParaRPr lang="ko-KR" altLang="en-US" sz="1600" b="1" dirty="0">
              <a:latin typeface="+mj-ea"/>
              <a:ea typeface="+mj-ea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52" y="5414344"/>
            <a:ext cx="484945" cy="453990"/>
          </a:xfrm>
          <a:prstGeom prst="rect">
            <a:avLst/>
          </a:prstGeom>
        </p:spPr>
      </p:pic>
      <p:sp>
        <p:nvSpPr>
          <p:cNvPr id="9" name="모서리가 둥근 직사각형 8"/>
          <p:cNvSpPr/>
          <p:nvPr/>
        </p:nvSpPr>
        <p:spPr>
          <a:xfrm>
            <a:off x="8238227" y="1093826"/>
            <a:ext cx="755374" cy="2882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  <a:latin typeface="+mj-ea"/>
                <a:ea typeface="+mj-ea"/>
              </a:rPr>
              <a:t>10</a:t>
            </a:r>
            <a:r>
              <a:rPr lang="ko-KR" altLang="en-US" sz="1200" b="1" dirty="0" smtClean="0">
                <a:solidFill>
                  <a:schemeClr val="tx1"/>
                </a:solidFill>
                <a:latin typeface="+mj-ea"/>
                <a:ea typeface="+mj-ea"/>
              </a:rPr>
              <a:t>쪽</a:t>
            </a:r>
            <a:endParaRPr lang="ko-KR" altLang="en-US" sz="1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7" name="슬라이드 번호 개체 틀 5"/>
          <p:cNvSpPr txBox="1">
            <a:spLocks/>
          </p:cNvSpPr>
          <p:nvPr/>
        </p:nvSpPr>
        <p:spPr>
          <a:xfrm>
            <a:off x="4238600" y="649287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400" b="1" dirty="0" smtClean="0">
                <a:solidFill>
                  <a:schemeClr val="bg1"/>
                </a:solidFill>
              </a:rPr>
              <a:t>-1-</a:t>
            </a:r>
            <a:endParaRPr lang="ko-KR" altLang="en-US" sz="1400" b="1" dirty="0">
              <a:solidFill>
                <a:schemeClr val="bg1"/>
              </a:solidFill>
            </a:endParaRPr>
          </a:p>
        </p:txBody>
      </p:sp>
      <p:sp>
        <p:nvSpPr>
          <p:cNvPr id="8" name="순서도: 페이지 연결자 14"/>
          <p:cNvSpPr/>
          <p:nvPr/>
        </p:nvSpPr>
        <p:spPr>
          <a:xfrm>
            <a:off x="1362788" y="6169360"/>
            <a:ext cx="790328" cy="264041"/>
          </a:xfrm>
          <a:prstGeom prst="flowChartOffpageConnector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smtClean="0">
                <a:solidFill>
                  <a:schemeClr val="accent2">
                    <a:lumMod val="50000"/>
                  </a:schemeClr>
                </a:solidFill>
                <a:latin typeface="+mn-ea"/>
              </a:rPr>
              <a:t>예시 답</a:t>
            </a:r>
            <a:endParaRPr lang="ko-KR" altLang="en-US" sz="1400" b="1" dirty="0">
              <a:solidFill>
                <a:schemeClr val="accent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53116" y="6065214"/>
            <a:ext cx="5788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ko-KR" altLang="en-US" sz="1200" dirty="0">
                <a:solidFill>
                  <a:srgbClr val="FF0000"/>
                </a:solidFill>
              </a:rPr>
              <a:t>데이터를 주고받고자 하는 컴퓨팅 기기의 특성</a:t>
            </a:r>
            <a:r>
              <a:rPr lang="en-US" altLang="ko-KR" sz="1200" dirty="0">
                <a:solidFill>
                  <a:srgbClr val="FF0000"/>
                </a:solidFill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</a:rPr>
              <a:t>주변 환경 등을 고려하여 유선 방식 혹은 무선 방식으로 네트워크를 구성할 수 있다</a:t>
            </a:r>
            <a:r>
              <a:rPr lang="en-US" altLang="ko-KR" sz="1200" dirty="0">
                <a:solidFill>
                  <a:srgbClr val="FF0000"/>
                </a:solidFill>
              </a:rPr>
              <a:t>.</a:t>
            </a:r>
            <a:endParaRPr lang="ko-KR" altLang="en-US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252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324425" y="1005460"/>
            <a:ext cx="854960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컴퓨팅 시스템</a:t>
            </a:r>
            <a:r>
              <a:rPr lang="en-US" altLang="ko-KR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*</a:t>
            </a: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에서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네트워크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(Network)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란 기기들이 데이터를 주고받을 수 있도록 구성된 통신망을 의미한다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이러한 통신망을 사용하여 데이터를 주고받기 위해서는 송신자와 수신자에 대한 정보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전송 방식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전송 매체 등이 필요하며 표준화된 통신 </a:t>
            </a: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프로토콜</a:t>
            </a:r>
            <a:r>
              <a:rPr lang="en-US" altLang="ko-KR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*</a:t>
            </a: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을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따라야 한다</a:t>
            </a:r>
            <a:r>
              <a:rPr lang="en-US" altLang="ko-KR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endParaRPr lang="en-US" altLang="ko-KR" sz="1600" dirty="0">
              <a:solidFill>
                <a:schemeClr val="dk1"/>
              </a:solidFill>
              <a:latin typeface="+mj-ea"/>
              <a:ea typeface="+mj-ea"/>
              <a:cs typeface="Arial"/>
              <a:sym typeface="Arial"/>
            </a:endParaRP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600" spc="-2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네트워크는 </a:t>
            </a:r>
            <a:r>
              <a:rPr lang="ko-KR" altLang="en-US" sz="1600" spc="-2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전송 방식에 따라 유선 네트워크와 무선 네트워크로 나눌 수 있다</a:t>
            </a:r>
            <a:r>
              <a:rPr lang="en-US" altLang="ko-KR" sz="1600" spc="-2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sz="2000" b="1" dirty="0">
                <a:latin typeface="+mj-ea"/>
                <a:ea typeface="+mj-ea"/>
              </a:rPr>
              <a:t>네트워크의 개념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00984" y="37651"/>
            <a:ext cx="8066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b="1" dirty="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ko-KR" altLang="en-US" sz="4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제목 1"/>
          <p:cNvSpPr txBox="1">
            <a:spLocks/>
          </p:cNvSpPr>
          <p:nvPr/>
        </p:nvSpPr>
        <p:spPr>
          <a:xfrm>
            <a:off x="5727322" y="57875"/>
            <a:ext cx="3358803" cy="4405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00" b="0" kern="120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+mj-cs"/>
              </a:defRPr>
            </a:lvl1pPr>
          </a:lstStyle>
          <a:p>
            <a:pPr algn="ctr"/>
            <a:r>
              <a:rPr lang="en-US" altLang="ko-KR" sz="1600" b="1" dirty="0">
                <a:solidFill>
                  <a:srgbClr val="84C436"/>
                </a:solidFill>
                <a:latin typeface="+mj-ea"/>
                <a:ea typeface="+mj-ea"/>
              </a:rPr>
              <a:t>1. </a:t>
            </a:r>
            <a:r>
              <a:rPr lang="ko-KR" altLang="en-US" sz="1600" b="1" dirty="0">
                <a:solidFill>
                  <a:srgbClr val="84C436"/>
                </a:solidFill>
                <a:latin typeface="+mj-ea"/>
                <a:ea typeface="+mj-ea"/>
              </a:rPr>
              <a:t>네트워크의 개념과 특성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00983" y="5962666"/>
            <a:ext cx="2729839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ko-KR" sz="900" dirty="0" smtClean="0">
                <a:solidFill>
                  <a:srgbClr val="7030A0"/>
                </a:solidFill>
                <a:latin typeface="+mj-ea"/>
                <a:ea typeface="+mj-ea"/>
              </a:rPr>
              <a:t>*</a:t>
            </a:r>
            <a:r>
              <a:rPr lang="ko-KR" altLang="en-US" sz="900" b="1" dirty="0" smtClean="0">
                <a:solidFill>
                  <a:srgbClr val="7030A0"/>
                </a:solidFill>
                <a:latin typeface="+mj-ea"/>
                <a:ea typeface="+mj-ea"/>
              </a:rPr>
              <a:t>컴퓨팅 </a:t>
            </a:r>
            <a:r>
              <a:rPr lang="ko-KR" altLang="en-US" sz="900" b="1" dirty="0">
                <a:solidFill>
                  <a:srgbClr val="7030A0"/>
                </a:solidFill>
                <a:latin typeface="+mj-ea"/>
                <a:ea typeface="+mj-ea"/>
              </a:rPr>
              <a:t>시스템</a:t>
            </a:r>
            <a:endParaRPr lang="en-US" altLang="ko-KR" sz="900" b="1" dirty="0">
              <a:solidFill>
                <a:srgbClr val="7030A0"/>
              </a:solidFill>
              <a:latin typeface="+mj-ea"/>
              <a:ea typeface="+mj-ea"/>
            </a:endParaRPr>
          </a:p>
          <a:p>
            <a:pPr lvl="0" algn="just">
              <a:lnSpc>
                <a:spcPct val="150000"/>
              </a:lnSpc>
            </a:pPr>
            <a:r>
              <a:rPr lang="ko-KR" altLang="en-US" sz="900" dirty="0">
                <a:latin typeface="+mj-ea"/>
                <a:ea typeface="+mj-ea"/>
              </a:rPr>
              <a:t>하드웨어와 소프트웨어를 결합한 시스템으로</a:t>
            </a:r>
            <a:r>
              <a:rPr lang="en-US" altLang="ko-KR" sz="900" dirty="0">
                <a:latin typeface="+mj-ea"/>
                <a:ea typeface="+mj-ea"/>
              </a:rPr>
              <a:t>, </a:t>
            </a:r>
            <a:r>
              <a:rPr lang="ko-KR" altLang="en-US" sz="900" dirty="0">
                <a:latin typeface="+mj-ea"/>
                <a:ea typeface="+mj-ea"/>
              </a:rPr>
              <a:t>다양한 데이터를 </a:t>
            </a:r>
            <a:r>
              <a:rPr lang="ko-KR" altLang="en-US" sz="900" dirty="0" err="1">
                <a:latin typeface="+mj-ea"/>
                <a:ea typeface="+mj-ea"/>
              </a:rPr>
              <a:t>입력받아</a:t>
            </a:r>
            <a:r>
              <a:rPr lang="ko-KR" altLang="en-US" sz="900" dirty="0">
                <a:latin typeface="+mj-ea"/>
                <a:ea typeface="+mj-ea"/>
              </a:rPr>
              <a:t> 처리한다</a:t>
            </a:r>
            <a:r>
              <a:rPr lang="en-US" altLang="ko-KR" sz="900" dirty="0">
                <a:latin typeface="+mj-ea"/>
                <a:ea typeface="+mj-ea"/>
              </a:rPr>
              <a:t>.</a:t>
            </a:r>
            <a:endParaRPr lang="en-US" altLang="ko-KR" sz="900" dirty="0">
              <a:solidFill>
                <a:schemeClr val="dk1"/>
              </a:solidFill>
              <a:latin typeface="+mj-ea"/>
              <a:ea typeface="+mj-ea"/>
            </a:endParaRPr>
          </a:p>
        </p:txBody>
      </p:sp>
      <p:pic>
        <p:nvPicPr>
          <p:cNvPr id="28" name="그림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9571" y="5314855"/>
            <a:ext cx="163503" cy="171102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3036288" y="5977040"/>
            <a:ext cx="31119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ko-KR" sz="900" dirty="0" smtClean="0">
                <a:solidFill>
                  <a:srgbClr val="7030A0"/>
                </a:solidFill>
                <a:latin typeface="+mj-ea"/>
                <a:ea typeface="+mj-ea"/>
              </a:rPr>
              <a:t>*</a:t>
            </a:r>
            <a:r>
              <a:rPr lang="ko-KR" altLang="en-US" sz="900" b="1" dirty="0" smtClean="0">
                <a:solidFill>
                  <a:srgbClr val="7030A0"/>
                </a:solidFill>
                <a:latin typeface="+mj-ea"/>
                <a:ea typeface="+mj-ea"/>
              </a:rPr>
              <a:t>프로토콜</a:t>
            </a:r>
            <a:r>
              <a:rPr lang="en-US" altLang="ko-KR" sz="900" b="1" dirty="0">
                <a:solidFill>
                  <a:srgbClr val="7030A0"/>
                </a:solidFill>
                <a:latin typeface="+mj-ea"/>
                <a:ea typeface="+mj-ea"/>
              </a:rPr>
              <a:t>(Protocol)</a:t>
            </a:r>
          </a:p>
          <a:p>
            <a:pPr lvl="0" algn="just">
              <a:lnSpc>
                <a:spcPct val="150000"/>
              </a:lnSpc>
            </a:pPr>
            <a:r>
              <a:rPr lang="ko-KR" altLang="en-US" sz="900" spc="-30" dirty="0">
                <a:latin typeface="+mj-ea"/>
                <a:ea typeface="+mj-ea"/>
              </a:rPr>
              <a:t>송신자와 수신자 간에 데이터를 주고받기 위한 신호 체계나 전송 방식 등에 관한 약속이나 규약을 의미한다</a:t>
            </a:r>
            <a:r>
              <a:rPr lang="en-US" altLang="ko-KR" sz="900" spc="-30" dirty="0">
                <a:latin typeface="+mj-ea"/>
                <a:ea typeface="+mj-ea"/>
              </a:rPr>
              <a:t>.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253716" y="5939582"/>
            <a:ext cx="262031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ko-KR" sz="900" dirty="0">
                <a:solidFill>
                  <a:srgbClr val="7030A0"/>
                </a:solidFill>
                <a:latin typeface="+mj-ea"/>
                <a:ea typeface="+mj-ea"/>
              </a:rPr>
              <a:t>*</a:t>
            </a:r>
            <a:r>
              <a:rPr lang="ko-KR" altLang="en-US" sz="900" b="1" dirty="0" smtClean="0">
                <a:solidFill>
                  <a:srgbClr val="7030A0"/>
                </a:solidFill>
                <a:latin typeface="+mj-ea"/>
                <a:ea typeface="+mj-ea"/>
              </a:rPr>
              <a:t>유무선 </a:t>
            </a:r>
            <a:r>
              <a:rPr lang="ko-KR" altLang="en-US" sz="900" b="1" dirty="0">
                <a:solidFill>
                  <a:srgbClr val="7030A0"/>
                </a:solidFill>
                <a:latin typeface="+mj-ea"/>
                <a:ea typeface="+mj-ea"/>
              </a:rPr>
              <a:t>공유기</a:t>
            </a:r>
            <a:endParaRPr lang="en-US" altLang="ko-KR" sz="900" b="1" dirty="0">
              <a:solidFill>
                <a:srgbClr val="7030A0"/>
              </a:solidFill>
              <a:latin typeface="+mj-ea"/>
              <a:ea typeface="+mj-ea"/>
            </a:endParaRPr>
          </a:p>
          <a:p>
            <a:pPr lvl="0" algn="just">
              <a:lnSpc>
                <a:spcPct val="150000"/>
              </a:lnSpc>
            </a:pPr>
            <a:r>
              <a:rPr lang="ko-KR" altLang="en-US" sz="900" dirty="0">
                <a:latin typeface="+mj-ea"/>
                <a:ea typeface="+mj-ea"/>
              </a:rPr>
              <a:t>여러 장치들이 하나의 인터넷에 연결될 </a:t>
            </a:r>
            <a:r>
              <a:rPr lang="ko-KR" altLang="en-US" sz="900" dirty="0" smtClean="0">
                <a:latin typeface="+mj-ea"/>
                <a:ea typeface="+mj-ea"/>
              </a:rPr>
              <a:t>수 </a:t>
            </a:r>
            <a:r>
              <a:rPr lang="ko-KR" altLang="en-US" sz="900" dirty="0">
                <a:latin typeface="+mj-ea"/>
                <a:ea typeface="+mj-ea"/>
              </a:rPr>
              <a:t>있게 하는 장치다</a:t>
            </a:r>
            <a:r>
              <a:rPr lang="en-US" altLang="ko-KR" sz="900" dirty="0">
                <a:latin typeface="+mj-ea"/>
                <a:ea typeface="+mj-ea"/>
              </a:rPr>
              <a:t>.</a:t>
            </a: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3091F149-B42B-8FF6-DCD8-014E6C1E41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1956" y="2864387"/>
            <a:ext cx="6220116" cy="2886668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id="{56CBD188-2AF9-A979-A687-E77BABF89CB8}"/>
              </a:ext>
            </a:extLst>
          </p:cNvPr>
          <p:cNvGrpSpPr/>
          <p:nvPr/>
        </p:nvGrpSpPr>
        <p:grpSpPr>
          <a:xfrm>
            <a:off x="1949201" y="5596802"/>
            <a:ext cx="1812697" cy="461665"/>
            <a:chOff x="1383349" y="6006886"/>
            <a:chExt cx="1635368" cy="461665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0F5AA5E-0AD6-582C-A277-070ECF1D1883}"/>
                </a:ext>
              </a:extLst>
            </p:cNvPr>
            <p:cNvSpPr txBox="1"/>
            <p:nvPr/>
          </p:nvSpPr>
          <p:spPr>
            <a:xfrm>
              <a:off x="1545972" y="6006886"/>
              <a:ext cx="1472745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ko-KR" altLang="en-US" sz="1200" dirty="0">
                  <a:latin typeface="+mj-ea"/>
                  <a:ea typeface="+mj-ea"/>
                  <a:cs typeface="Arial" panose="020B0604020202020204" pitchFamily="34" charset="0"/>
                </a:rPr>
                <a:t>데이터 통신 구성도</a:t>
              </a:r>
              <a:endParaRPr lang="ko-KR" altLang="en-US" sz="1100" dirty="0">
                <a:latin typeface="+mj-ea"/>
                <a:ea typeface="+mj-ea"/>
              </a:endParaRPr>
            </a:p>
          </p:txBody>
        </p:sp>
        <p:grpSp>
          <p:nvGrpSpPr>
            <p:cNvPr id="6" name="그룹 5">
              <a:extLst>
                <a:ext uri="{FF2B5EF4-FFF2-40B4-BE49-F238E27FC236}">
                  <a16:creationId xmlns:a16="http://schemas.microsoft.com/office/drawing/2014/main" id="{D1372C6A-19DD-FE46-F9DB-9FF5E5576188}"/>
                </a:ext>
              </a:extLst>
            </p:cNvPr>
            <p:cNvGrpSpPr/>
            <p:nvPr/>
          </p:nvGrpSpPr>
          <p:grpSpPr>
            <a:xfrm>
              <a:off x="1383349" y="6069637"/>
              <a:ext cx="167718" cy="167718"/>
              <a:chOff x="2318385" y="5250420"/>
              <a:chExt cx="196293" cy="196293"/>
            </a:xfrm>
          </p:grpSpPr>
          <p:sp>
            <p:nvSpPr>
              <p:cNvPr id="7" name="타원 6">
                <a:extLst>
                  <a:ext uri="{FF2B5EF4-FFF2-40B4-BE49-F238E27FC236}">
                    <a16:creationId xmlns:a16="http://schemas.microsoft.com/office/drawing/2014/main" id="{23D5AB3A-C5CA-CADC-3B9D-1D6741FD9F09}"/>
                  </a:ext>
                </a:extLst>
              </p:cNvPr>
              <p:cNvSpPr/>
              <p:nvPr/>
            </p:nvSpPr>
            <p:spPr>
              <a:xfrm>
                <a:off x="2318385" y="5250420"/>
                <a:ext cx="196293" cy="196293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noFill/>
                  <a:latin typeface="+mj-ea"/>
                  <a:ea typeface="+mj-ea"/>
                </a:endParaRPr>
              </a:p>
            </p:txBody>
          </p:sp>
          <p:sp>
            <p:nvSpPr>
              <p:cNvPr id="8" name="이등변 삼각형 7">
                <a:extLst>
                  <a:ext uri="{FF2B5EF4-FFF2-40B4-BE49-F238E27FC236}">
                    <a16:creationId xmlns:a16="http://schemas.microsoft.com/office/drawing/2014/main" id="{4F625FB6-E5D1-0FE5-3A29-CD1B65465C04}"/>
                  </a:ext>
                </a:extLst>
              </p:cNvPr>
              <p:cNvSpPr/>
              <p:nvPr/>
            </p:nvSpPr>
            <p:spPr>
              <a:xfrm>
                <a:off x="2355652" y="5286592"/>
                <a:ext cx="121758" cy="104964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9" name="그룹 8">
            <a:extLst>
              <a:ext uri="{FF2B5EF4-FFF2-40B4-BE49-F238E27FC236}">
                <a16:creationId xmlns:a16="http://schemas.microsoft.com/office/drawing/2014/main" id="{7DDAF5BE-135F-80B0-50AE-674CF3430BC3}"/>
              </a:ext>
            </a:extLst>
          </p:cNvPr>
          <p:cNvGrpSpPr/>
          <p:nvPr/>
        </p:nvGrpSpPr>
        <p:grpSpPr>
          <a:xfrm>
            <a:off x="4764401" y="5616099"/>
            <a:ext cx="2449982" cy="276999"/>
            <a:chOff x="1383349" y="6006886"/>
            <a:chExt cx="2210310" cy="276999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AF2286F-C688-3336-BED5-7791E5C7C5E7}"/>
                </a:ext>
              </a:extLst>
            </p:cNvPr>
            <p:cNvSpPr txBox="1"/>
            <p:nvPr/>
          </p:nvSpPr>
          <p:spPr>
            <a:xfrm>
              <a:off x="1545972" y="6006886"/>
              <a:ext cx="2047687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ko-KR" altLang="en-US" sz="1200" dirty="0">
                  <a:latin typeface="+mj-ea"/>
                  <a:ea typeface="+mj-ea"/>
                  <a:cs typeface="Arial" panose="020B0604020202020204" pitchFamily="34" charset="0"/>
                </a:rPr>
                <a:t>유무선 네트워크 구성도</a:t>
              </a:r>
              <a:endParaRPr lang="ko-KR" altLang="en-US" sz="1100" dirty="0">
                <a:latin typeface="+mj-ea"/>
                <a:ea typeface="+mj-ea"/>
              </a:endParaRPr>
            </a:p>
          </p:txBody>
        </p:sp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id="{26F1BF02-D107-E5EC-2B6A-A62BCB45CDC8}"/>
                </a:ext>
              </a:extLst>
            </p:cNvPr>
            <p:cNvGrpSpPr/>
            <p:nvPr/>
          </p:nvGrpSpPr>
          <p:grpSpPr>
            <a:xfrm>
              <a:off x="1383349" y="6069637"/>
              <a:ext cx="167718" cy="167718"/>
              <a:chOff x="2318385" y="5250420"/>
              <a:chExt cx="196293" cy="196293"/>
            </a:xfrm>
          </p:grpSpPr>
          <p:sp>
            <p:nvSpPr>
              <p:cNvPr id="14" name="타원 13">
                <a:extLst>
                  <a:ext uri="{FF2B5EF4-FFF2-40B4-BE49-F238E27FC236}">
                    <a16:creationId xmlns:a16="http://schemas.microsoft.com/office/drawing/2014/main" id="{6CFFB749-20F2-AE14-FA59-89B0CC8ABD52}"/>
                  </a:ext>
                </a:extLst>
              </p:cNvPr>
              <p:cNvSpPr/>
              <p:nvPr/>
            </p:nvSpPr>
            <p:spPr>
              <a:xfrm>
                <a:off x="2318385" y="5250420"/>
                <a:ext cx="196293" cy="196293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noFill/>
                  <a:latin typeface="+mj-ea"/>
                  <a:ea typeface="+mj-ea"/>
                </a:endParaRPr>
              </a:p>
            </p:txBody>
          </p:sp>
          <p:sp>
            <p:nvSpPr>
              <p:cNvPr id="16" name="이등변 삼각형 15">
                <a:extLst>
                  <a:ext uri="{FF2B5EF4-FFF2-40B4-BE49-F238E27FC236}">
                    <a16:creationId xmlns:a16="http://schemas.microsoft.com/office/drawing/2014/main" id="{B587FAE8-B830-2AF5-194F-F9ACFD8F0B48}"/>
                  </a:ext>
                </a:extLst>
              </p:cNvPr>
              <p:cNvSpPr/>
              <p:nvPr/>
            </p:nvSpPr>
            <p:spPr>
              <a:xfrm>
                <a:off x="2355652" y="5286592"/>
                <a:ext cx="121758" cy="104964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+mj-ea"/>
                  <a:ea typeface="+mj-ea"/>
                </a:endParaRPr>
              </a:p>
            </p:txBody>
          </p:sp>
        </p:grpSp>
      </p:grpSp>
      <p:sp>
        <p:nvSpPr>
          <p:cNvPr id="37" name="모서리가 둥근 직사각형 36"/>
          <p:cNvSpPr/>
          <p:nvPr/>
        </p:nvSpPr>
        <p:spPr>
          <a:xfrm>
            <a:off x="8238227" y="686319"/>
            <a:ext cx="755374" cy="2882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  <a:latin typeface="+mj-ea"/>
                <a:ea typeface="+mj-ea"/>
              </a:rPr>
              <a:t>11</a:t>
            </a:r>
            <a:r>
              <a:rPr lang="ko-KR" altLang="en-US" sz="1200" b="1" dirty="0" smtClean="0">
                <a:solidFill>
                  <a:schemeClr val="tx1"/>
                </a:solidFill>
                <a:latin typeface="+mj-ea"/>
                <a:ea typeface="+mj-ea"/>
              </a:rPr>
              <a:t>쪽</a:t>
            </a:r>
            <a:endParaRPr lang="ko-KR" altLang="en-US" sz="1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48252" y="5077097"/>
            <a:ext cx="20900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dirty="0" smtClean="0">
                <a:latin typeface="+mj-ea"/>
                <a:ea typeface="+mj-ea"/>
              </a:rPr>
              <a:t>*</a:t>
            </a:r>
            <a:endParaRPr lang="ko-KR" altLang="en-US" sz="9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389245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391667" y="911561"/>
            <a:ext cx="8186275" cy="1891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유선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네트워크는 컴퓨팅 시스템을 구성하는 장치들을 유선으로 연결하는 방식이다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랜 케이블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랜 </a:t>
            </a: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카드</a:t>
            </a:r>
            <a:r>
              <a:rPr lang="en-US" altLang="ko-KR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*,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광섬유 케이블 등을 이용하여 장치들을 직접 연결하므로 통신 안정성이 높지만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구축 비용이 많이 발생할 수 있고 자리를 이동하며 사용하기 어렵다는 단점이 있다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우리가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일상에서 사용하고 있는 대부분의 유선 네트워크는 </a:t>
            </a:r>
            <a:r>
              <a:rPr lang="ko-KR" altLang="en-US" sz="1600" dirty="0" err="1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이더넷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(Ethernet</a:t>
            </a:r>
            <a:r>
              <a:rPr lang="en-US" altLang="ko-KR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)*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방식을 따른다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b="1" dirty="0">
                <a:latin typeface="+mj-ea"/>
                <a:ea typeface="+mj-ea"/>
              </a:rPr>
              <a:t>유선 네트워크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84051" y="46118"/>
            <a:ext cx="8066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b="1" dirty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ko-KR" altLang="en-US" sz="4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87366" y="2927601"/>
            <a:ext cx="336071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ko-KR" sz="900" dirty="0" smtClean="0">
                <a:solidFill>
                  <a:srgbClr val="7030A0"/>
                </a:solidFill>
                <a:latin typeface="+mj-ea"/>
                <a:ea typeface="+mj-ea"/>
              </a:rPr>
              <a:t>*</a:t>
            </a:r>
            <a:r>
              <a:rPr lang="ko-KR" altLang="en-US" sz="900" b="1" dirty="0" smtClean="0">
                <a:solidFill>
                  <a:srgbClr val="7030A0"/>
                </a:solidFill>
                <a:latin typeface="+mj-ea"/>
                <a:ea typeface="+mj-ea"/>
              </a:rPr>
              <a:t>랜 </a:t>
            </a:r>
            <a:r>
              <a:rPr lang="ko-KR" altLang="en-US" sz="900" b="1" dirty="0">
                <a:solidFill>
                  <a:srgbClr val="7030A0"/>
                </a:solidFill>
                <a:latin typeface="+mj-ea"/>
                <a:ea typeface="+mj-ea"/>
              </a:rPr>
              <a:t>카드</a:t>
            </a:r>
            <a:r>
              <a:rPr lang="en-US" altLang="ko-KR" sz="900" b="1" dirty="0">
                <a:solidFill>
                  <a:srgbClr val="7030A0"/>
                </a:solidFill>
                <a:latin typeface="+mj-ea"/>
                <a:ea typeface="+mj-ea"/>
              </a:rPr>
              <a:t>(LAN Card)</a:t>
            </a:r>
          </a:p>
          <a:p>
            <a:pPr lvl="0" algn="just">
              <a:lnSpc>
                <a:spcPct val="150000"/>
              </a:lnSpc>
            </a:pPr>
            <a:r>
              <a:rPr lang="ko-KR" altLang="en-US" sz="900" dirty="0">
                <a:latin typeface="+mj-ea"/>
                <a:ea typeface="+mj-ea"/>
              </a:rPr>
              <a:t>컴퓨터가 네트워크 연결과 데이터 전송을 통신 장치다</a:t>
            </a:r>
            <a:r>
              <a:rPr lang="en-US" altLang="ko-KR" sz="900" dirty="0">
                <a:latin typeface="+mj-ea"/>
                <a:ea typeface="+mj-ea"/>
              </a:rPr>
              <a:t>.</a:t>
            </a:r>
            <a:endParaRPr lang="en-US" altLang="ko-KR" sz="900" dirty="0">
              <a:solidFill>
                <a:schemeClr val="dk1"/>
              </a:solidFill>
              <a:latin typeface="+mj-ea"/>
              <a:ea typeface="+mj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770669" y="2947810"/>
            <a:ext cx="473760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ko-KR" sz="900" dirty="0" smtClean="0">
                <a:solidFill>
                  <a:srgbClr val="7030A0"/>
                </a:solidFill>
                <a:latin typeface="+mj-ea"/>
                <a:ea typeface="+mj-ea"/>
              </a:rPr>
              <a:t>*</a:t>
            </a:r>
            <a:r>
              <a:rPr lang="ko-KR" altLang="en-US" sz="900" b="1" dirty="0" err="1" smtClean="0">
                <a:solidFill>
                  <a:srgbClr val="7030A0"/>
                </a:solidFill>
                <a:latin typeface="+mj-ea"/>
                <a:ea typeface="+mj-ea"/>
              </a:rPr>
              <a:t>이더넷</a:t>
            </a:r>
            <a:r>
              <a:rPr lang="en-US" altLang="ko-KR" sz="900" b="1" dirty="0">
                <a:solidFill>
                  <a:srgbClr val="7030A0"/>
                </a:solidFill>
                <a:latin typeface="+mj-ea"/>
                <a:ea typeface="+mj-ea"/>
              </a:rPr>
              <a:t>(Ethernet)</a:t>
            </a:r>
          </a:p>
          <a:p>
            <a:pPr lvl="0" algn="just">
              <a:lnSpc>
                <a:spcPct val="150000"/>
              </a:lnSpc>
            </a:pPr>
            <a:r>
              <a:rPr lang="ko-KR" altLang="en-US" sz="900" dirty="0">
                <a:latin typeface="+mj-ea"/>
                <a:ea typeface="+mj-ea"/>
              </a:rPr>
              <a:t>랜 케이블</a:t>
            </a:r>
            <a:r>
              <a:rPr lang="en-US" altLang="ko-KR" sz="900" dirty="0">
                <a:latin typeface="+mj-ea"/>
                <a:ea typeface="+mj-ea"/>
              </a:rPr>
              <a:t>, </a:t>
            </a:r>
            <a:r>
              <a:rPr lang="ko-KR" altLang="en-US" sz="900" dirty="0">
                <a:latin typeface="+mj-ea"/>
                <a:ea typeface="+mj-ea"/>
              </a:rPr>
              <a:t>랜 카드</a:t>
            </a:r>
            <a:r>
              <a:rPr lang="en-US" altLang="ko-KR" sz="900" dirty="0">
                <a:latin typeface="+mj-ea"/>
                <a:ea typeface="+mj-ea"/>
              </a:rPr>
              <a:t>, </a:t>
            </a:r>
            <a:r>
              <a:rPr lang="ko-KR" altLang="en-US" sz="900" dirty="0">
                <a:latin typeface="+mj-ea"/>
                <a:ea typeface="+mj-ea"/>
              </a:rPr>
              <a:t>물리적 주소 등을 사용하여  근거리에 위치한 기기 간 통신이 </a:t>
            </a:r>
            <a:r>
              <a:rPr lang="ko-KR" altLang="en-US" sz="900" dirty="0" smtClean="0">
                <a:latin typeface="+mj-ea"/>
                <a:ea typeface="+mj-ea"/>
              </a:rPr>
              <a:t>가능하도록 하는  네트워크 기술이다</a:t>
            </a:r>
            <a:r>
              <a:rPr lang="en-US" altLang="ko-KR" sz="900" dirty="0" smtClean="0">
                <a:latin typeface="+mj-ea"/>
                <a:ea typeface="+mj-ea"/>
              </a:rPr>
              <a:t>.</a:t>
            </a:r>
            <a:endParaRPr lang="en-US" altLang="ko-KR" sz="900" dirty="0">
              <a:latin typeface="+mj-ea"/>
              <a:ea typeface="+mj-ea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90DBF980-7120-3134-763E-C392B1821A96}"/>
              </a:ext>
            </a:extLst>
          </p:cNvPr>
          <p:cNvGrpSpPr/>
          <p:nvPr/>
        </p:nvGrpSpPr>
        <p:grpSpPr>
          <a:xfrm>
            <a:off x="226384" y="3693546"/>
            <a:ext cx="8602289" cy="2974299"/>
            <a:chOff x="226384" y="3605729"/>
            <a:chExt cx="8602289" cy="2974299"/>
          </a:xfrm>
        </p:grpSpPr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65A1989D-E205-EDFF-0FB8-E0A99D153C5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6384" y="3605729"/>
              <a:ext cx="8602289" cy="2879737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BB39A6D-9405-D1A0-0E9B-DF1A51DB74F0}"/>
                </a:ext>
              </a:extLst>
            </p:cNvPr>
            <p:cNvSpPr txBox="1"/>
            <p:nvPr/>
          </p:nvSpPr>
          <p:spPr>
            <a:xfrm>
              <a:off x="1634234" y="3932229"/>
              <a:ext cx="40439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600" dirty="0">
                  <a:latin typeface="+mj-ea"/>
                  <a:ea typeface="+mj-ea"/>
                </a:rPr>
                <a:t> </a:t>
              </a:r>
              <a:r>
                <a:rPr lang="ko-KR" altLang="en-US" sz="1600" b="1" dirty="0">
                  <a:latin typeface="+mj-ea"/>
                  <a:ea typeface="+mj-ea"/>
                </a:rPr>
                <a:t>네트워크의 구성 형태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AD4E0AF-3CA0-6534-9BAD-4E7948617C95}"/>
                </a:ext>
              </a:extLst>
            </p:cNvPr>
            <p:cNvSpPr txBox="1"/>
            <p:nvPr/>
          </p:nvSpPr>
          <p:spPr>
            <a:xfrm>
              <a:off x="448331" y="4687202"/>
              <a:ext cx="1714904" cy="18928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latinLnBrk="1">
                <a:lnSpc>
                  <a:spcPct val="150000"/>
                </a:lnSpc>
              </a:pPr>
              <a:r>
                <a:rPr lang="ko-KR" altLang="en-US" sz="1300" spc="-70" dirty="0">
                  <a:latin typeface="+mj-ea"/>
                  <a:ea typeface="+mj-ea"/>
                </a:rPr>
                <a:t> 유선 네트워크를 구성하는 장치는 상황에 따라 오른쪽과 같이 </a:t>
              </a:r>
              <a:r>
                <a:rPr lang="ko-KR" altLang="en-US" sz="1300" spc="-70" dirty="0" err="1">
                  <a:latin typeface="+mj-ea"/>
                  <a:ea typeface="+mj-ea"/>
                </a:rPr>
                <a:t>버스형</a:t>
              </a:r>
              <a:r>
                <a:rPr lang="en-US" altLang="ko-KR" sz="1300" spc="-70" dirty="0">
                  <a:latin typeface="+mj-ea"/>
                  <a:ea typeface="+mj-ea"/>
                </a:rPr>
                <a:t>, </a:t>
              </a:r>
              <a:r>
                <a:rPr lang="ko-KR" altLang="en-US" sz="1300" spc="-70" dirty="0" err="1">
                  <a:latin typeface="+mj-ea"/>
                  <a:ea typeface="+mj-ea"/>
                </a:rPr>
                <a:t>스타형</a:t>
              </a:r>
              <a:r>
                <a:rPr lang="en-US" altLang="ko-KR" sz="1300" spc="-70" dirty="0">
                  <a:latin typeface="+mj-ea"/>
                  <a:ea typeface="+mj-ea"/>
                </a:rPr>
                <a:t>, </a:t>
              </a:r>
              <a:r>
                <a:rPr lang="ko-KR" altLang="en-US" sz="1300" spc="-70" dirty="0" err="1">
                  <a:latin typeface="+mj-ea"/>
                  <a:ea typeface="+mj-ea"/>
                </a:rPr>
                <a:t>그물형</a:t>
              </a:r>
              <a:r>
                <a:rPr lang="ko-KR" altLang="en-US" sz="1300" spc="-70" dirty="0">
                  <a:latin typeface="+mj-ea"/>
                  <a:ea typeface="+mj-ea"/>
                </a:rPr>
                <a:t> 등으로 배치할 수 있다</a:t>
              </a:r>
              <a:r>
                <a:rPr lang="en-US" altLang="ko-KR" sz="1300" spc="-70" dirty="0">
                  <a:latin typeface="+mj-ea"/>
                  <a:ea typeface="+mj-ea"/>
                </a:rPr>
                <a:t>.</a:t>
              </a:r>
              <a:endParaRPr lang="ko-KR" altLang="en-US" sz="1300" spc="-70" dirty="0">
                <a:latin typeface="+mj-ea"/>
                <a:ea typeface="+mj-ea"/>
              </a:endParaRPr>
            </a:p>
          </p:txBody>
        </p:sp>
      </p:grpSp>
      <p:sp>
        <p:nvSpPr>
          <p:cNvPr id="16" name="제목 1"/>
          <p:cNvSpPr txBox="1">
            <a:spLocks/>
          </p:cNvSpPr>
          <p:nvPr/>
        </p:nvSpPr>
        <p:spPr>
          <a:xfrm>
            <a:off x="5727322" y="57875"/>
            <a:ext cx="3358803" cy="4405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00" b="0" kern="120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+mj-cs"/>
              </a:defRPr>
            </a:lvl1pPr>
          </a:lstStyle>
          <a:p>
            <a:pPr algn="ctr"/>
            <a:r>
              <a:rPr lang="en-US" altLang="ko-KR" sz="1600" b="1" dirty="0">
                <a:solidFill>
                  <a:srgbClr val="84C436"/>
                </a:solidFill>
                <a:latin typeface="+mj-ea"/>
                <a:ea typeface="+mj-ea"/>
              </a:rPr>
              <a:t>1. </a:t>
            </a:r>
            <a:r>
              <a:rPr lang="ko-KR" altLang="en-US" sz="1600" b="1" dirty="0">
                <a:solidFill>
                  <a:srgbClr val="84C436"/>
                </a:solidFill>
                <a:latin typeface="+mj-ea"/>
                <a:ea typeface="+mj-ea"/>
              </a:rPr>
              <a:t>네트워크의 개념과 특성</a:t>
            </a:r>
          </a:p>
        </p:txBody>
      </p:sp>
      <p:sp>
        <p:nvSpPr>
          <p:cNvPr id="19" name="모서리가 둥근 직사각형 18"/>
          <p:cNvSpPr/>
          <p:nvPr/>
        </p:nvSpPr>
        <p:spPr>
          <a:xfrm>
            <a:off x="8238227" y="686319"/>
            <a:ext cx="755374" cy="2882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  <a:latin typeface="+mj-ea"/>
                <a:ea typeface="+mj-ea"/>
              </a:rPr>
              <a:t>11</a:t>
            </a:r>
            <a:r>
              <a:rPr lang="ko-KR" altLang="en-US" sz="1200" b="1" dirty="0" smtClean="0">
                <a:solidFill>
                  <a:schemeClr val="tx1"/>
                </a:solidFill>
                <a:latin typeface="+mj-ea"/>
                <a:ea typeface="+mj-ea"/>
              </a:rPr>
              <a:t>쪽</a:t>
            </a:r>
            <a:endParaRPr lang="ko-KR" altLang="en-US" sz="1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680448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391668" y="911561"/>
            <a:ext cx="810789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무선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네트워크는 컴퓨팅 시스템을 구성하는 장치들을 전파 등을 이용하여 무선으로 연결하는 방식으로 사물 인터넷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(</a:t>
            </a:r>
            <a:r>
              <a:rPr lang="en-US" altLang="ko-KR" sz="1600" dirty="0" err="1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IoT</a:t>
            </a:r>
            <a:r>
              <a:rPr lang="en-US" altLang="ko-KR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)*</a:t>
            </a: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에서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중요한 역할을 하고 있다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유선 네트워크에 비해 자리를 이동하며 사용하기 편리하지만 장애물이나 전파 간섭에 의해 연결 장애가 발생할 수 있다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무선 네트워크 관련 정보 통신 기술로는 와이파이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블루투스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NFC, </a:t>
            </a:r>
            <a:r>
              <a:rPr lang="ko-KR" altLang="en-US" sz="1600" dirty="0" err="1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지그비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(ZigBee</a:t>
            </a:r>
            <a:r>
              <a:rPr lang="en-US" altLang="ko-KR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)* </a:t>
            </a:r>
            <a:r>
              <a:rPr lang="ko-KR" altLang="en-US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등이 있다</a:t>
            </a:r>
            <a:r>
              <a:rPr lang="en-US" altLang="ko-KR" sz="1600" dirty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b="1" dirty="0">
                <a:latin typeface="+mj-ea"/>
                <a:ea typeface="+mj-ea"/>
              </a:rPr>
              <a:t>무선 네트워크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92517" y="46118"/>
            <a:ext cx="8066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b="1" dirty="0">
                <a:solidFill>
                  <a:schemeClr val="bg1"/>
                </a:solidFill>
                <a:latin typeface="+mj-ea"/>
                <a:ea typeface="+mj-ea"/>
              </a:rPr>
              <a:t>03</a:t>
            </a:r>
            <a:endParaRPr lang="ko-KR" altLang="en-US" sz="4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51432" y="5934457"/>
            <a:ext cx="425990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ko-KR" sz="900" dirty="0" smtClean="0">
                <a:solidFill>
                  <a:srgbClr val="7030A0"/>
                </a:solidFill>
                <a:latin typeface="+mj-ea"/>
                <a:ea typeface="+mj-ea"/>
              </a:rPr>
              <a:t>*</a:t>
            </a:r>
            <a:r>
              <a:rPr lang="ko-KR" altLang="en-US" sz="900" b="1" dirty="0" smtClean="0">
                <a:solidFill>
                  <a:srgbClr val="7030A0"/>
                </a:solidFill>
                <a:latin typeface="+mj-ea"/>
                <a:ea typeface="+mj-ea"/>
              </a:rPr>
              <a:t>사물 </a:t>
            </a:r>
            <a:r>
              <a:rPr lang="ko-KR" altLang="en-US" sz="900" b="1" dirty="0">
                <a:solidFill>
                  <a:srgbClr val="7030A0"/>
                </a:solidFill>
                <a:latin typeface="+mj-ea"/>
                <a:ea typeface="+mj-ea"/>
              </a:rPr>
              <a:t>인터넷 </a:t>
            </a:r>
            <a:r>
              <a:rPr lang="en-US" altLang="ko-KR" sz="900" b="1" dirty="0">
                <a:solidFill>
                  <a:srgbClr val="7030A0"/>
                </a:solidFill>
                <a:latin typeface="+mj-ea"/>
                <a:ea typeface="+mj-ea"/>
              </a:rPr>
              <a:t>(</a:t>
            </a:r>
            <a:r>
              <a:rPr lang="en-US" altLang="ko-KR" sz="900" b="1" dirty="0" err="1">
                <a:solidFill>
                  <a:srgbClr val="7030A0"/>
                </a:solidFill>
                <a:latin typeface="+mj-ea"/>
                <a:ea typeface="+mj-ea"/>
              </a:rPr>
              <a:t>IoT</a:t>
            </a:r>
            <a:r>
              <a:rPr lang="en-US" altLang="ko-KR" sz="900" b="1" dirty="0">
                <a:solidFill>
                  <a:srgbClr val="7030A0"/>
                </a:solidFill>
                <a:latin typeface="+mj-ea"/>
                <a:ea typeface="+mj-ea"/>
              </a:rPr>
              <a:t>: Internet of Things)</a:t>
            </a:r>
          </a:p>
          <a:p>
            <a:pPr lvl="0" algn="just">
              <a:lnSpc>
                <a:spcPct val="150000"/>
              </a:lnSpc>
            </a:pPr>
            <a:r>
              <a:rPr lang="ko-KR" altLang="en-US" sz="900" dirty="0">
                <a:latin typeface="+mj-ea"/>
                <a:ea typeface="+mj-ea"/>
              </a:rPr>
              <a:t>인터넷을 기반으로 모든  사물을 연결하여 실시간으로 정보를 주고받을 수 있게 하는 서비스다</a:t>
            </a:r>
            <a:r>
              <a:rPr lang="en-US" altLang="ko-KR" sz="900" dirty="0" smtClean="0">
                <a:latin typeface="+mj-ea"/>
                <a:ea typeface="+mj-ea"/>
              </a:rPr>
              <a:t>.</a:t>
            </a:r>
            <a:endParaRPr lang="en-US" altLang="ko-KR" sz="900" dirty="0">
              <a:latin typeface="+mj-ea"/>
              <a:ea typeface="+mj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839614" y="5934457"/>
            <a:ext cx="37763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ko-KR" sz="900" dirty="0" smtClean="0">
                <a:solidFill>
                  <a:srgbClr val="7030A0"/>
                </a:solidFill>
                <a:latin typeface="+mj-ea"/>
                <a:ea typeface="+mj-ea"/>
              </a:rPr>
              <a:t>*</a:t>
            </a:r>
            <a:r>
              <a:rPr lang="ko-KR" altLang="en-US" sz="900" dirty="0" smtClean="0">
                <a:solidFill>
                  <a:srgbClr val="7030A0"/>
                </a:solidFill>
                <a:latin typeface="+mj-ea"/>
                <a:ea typeface="+mj-ea"/>
              </a:rPr>
              <a:t> </a:t>
            </a:r>
            <a:r>
              <a:rPr lang="ko-KR" altLang="en-US" sz="900" b="1" dirty="0" err="1">
                <a:solidFill>
                  <a:srgbClr val="7030A0"/>
                </a:solidFill>
                <a:latin typeface="+mj-ea"/>
                <a:ea typeface="+mj-ea"/>
              </a:rPr>
              <a:t>지그비</a:t>
            </a:r>
            <a:r>
              <a:rPr lang="en-US" altLang="ko-KR" sz="900" b="1" dirty="0">
                <a:solidFill>
                  <a:srgbClr val="7030A0"/>
                </a:solidFill>
                <a:latin typeface="+mj-ea"/>
                <a:ea typeface="+mj-ea"/>
              </a:rPr>
              <a:t>(ZigBee)</a:t>
            </a:r>
          </a:p>
          <a:p>
            <a:pPr lvl="0" algn="just">
              <a:lnSpc>
                <a:spcPct val="150000"/>
              </a:lnSpc>
            </a:pPr>
            <a:r>
              <a:rPr lang="ko-KR" altLang="en-US" sz="900" dirty="0">
                <a:latin typeface="+mj-ea"/>
                <a:ea typeface="+mj-ea"/>
              </a:rPr>
              <a:t>저전력으로 데이터를 주고받기 위한 근거리 무선 정보 통신 기술이다</a:t>
            </a:r>
            <a:r>
              <a:rPr lang="en-US" altLang="ko-KR" sz="900" dirty="0">
                <a:latin typeface="+mj-ea"/>
                <a:ea typeface="+mj-ea"/>
              </a:rPr>
              <a:t>.</a:t>
            </a:r>
            <a:endParaRPr lang="ko-KR" altLang="en-US" sz="900" dirty="0">
              <a:latin typeface="+mj-ea"/>
              <a:ea typeface="+mj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07887" y="3312620"/>
            <a:ext cx="437311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ko-KR" altLang="en-US" sz="1600" b="1" dirty="0" smtClean="0">
                <a:solidFill>
                  <a:srgbClr val="009644"/>
                </a:solidFill>
                <a:latin typeface="+mj-ea"/>
                <a:ea typeface="+mj-ea"/>
                <a:cs typeface="Arial"/>
                <a:sym typeface="Arial"/>
              </a:rPr>
              <a:t> 와이파이</a:t>
            </a:r>
            <a:endParaRPr lang="en-US" altLang="ko-KR" sz="1600" b="1" dirty="0" smtClean="0">
              <a:solidFill>
                <a:srgbClr val="009644"/>
              </a:solidFill>
              <a:latin typeface="+mj-ea"/>
              <a:ea typeface="+mj-ea"/>
              <a:cs typeface="Arial"/>
              <a:sym typeface="Arial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 근거리에서 무선 통신을 가능하게 하는 통신 기술로</a:t>
            </a:r>
            <a:r>
              <a:rPr lang="en-US" altLang="ko-KR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, </a:t>
            </a: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주로 가까운 거리의 인터넷 연결을 위해 사용되고 있다</a:t>
            </a:r>
            <a:r>
              <a:rPr lang="en-US" altLang="ko-KR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 </a:t>
            </a:r>
            <a:r>
              <a:rPr lang="ko-KR" altLang="en-US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와이파이를 사용하려면 무선 신호를 유선 신호로 바꾸어 주는 기능이 포함된 공유기 등이 필요하다</a:t>
            </a:r>
            <a:r>
              <a:rPr lang="en-US" altLang="ko-KR" sz="1600" dirty="0" smtClean="0">
                <a:solidFill>
                  <a:schemeClr val="dk1"/>
                </a:solidFill>
                <a:latin typeface="+mj-ea"/>
                <a:ea typeface="+mj-ea"/>
                <a:cs typeface="Arial"/>
                <a:sym typeface="Arial"/>
              </a:rPr>
              <a:t>.</a:t>
            </a:r>
            <a:endParaRPr lang="en-US" altLang="ko-KR" sz="1600" b="1" dirty="0">
              <a:solidFill>
                <a:srgbClr val="009644"/>
              </a:solidFill>
              <a:latin typeface="+mj-ea"/>
              <a:ea typeface="+mj-ea"/>
              <a:cs typeface="Arial"/>
              <a:sym typeface="Arial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8B03E04E-4752-7A81-2A6E-D17C6E4096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5564" y="3496584"/>
            <a:ext cx="4310561" cy="1915049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id="{04674F93-F220-C5CA-1F00-6E049D846011}"/>
              </a:ext>
            </a:extLst>
          </p:cNvPr>
          <p:cNvGrpSpPr/>
          <p:nvPr/>
        </p:nvGrpSpPr>
        <p:grpSpPr>
          <a:xfrm>
            <a:off x="6027917" y="5411633"/>
            <a:ext cx="2210310" cy="276999"/>
            <a:chOff x="1383349" y="6006886"/>
            <a:chExt cx="2210310" cy="276999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2D1F100-7965-5A5E-D2A8-2D89CC1348B8}"/>
                </a:ext>
              </a:extLst>
            </p:cNvPr>
            <p:cNvSpPr txBox="1"/>
            <p:nvPr/>
          </p:nvSpPr>
          <p:spPr>
            <a:xfrm>
              <a:off x="1545972" y="6006886"/>
              <a:ext cx="2047687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ko-KR" altLang="en-US" sz="1200" dirty="0">
                  <a:latin typeface="+mj-ea"/>
                  <a:ea typeface="+mj-ea"/>
                  <a:cs typeface="Arial" panose="020B0604020202020204" pitchFamily="34" charset="0"/>
                </a:rPr>
                <a:t>와이파이</a:t>
              </a:r>
              <a:r>
                <a:rPr lang="ko-KR" altLang="en-US" sz="1200" dirty="0">
                  <a:latin typeface="+mj-ea"/>
                  <a:ea typeface="+mj-ea"/>
                </a:rPr>
                <a:t> </a:t>
              </a:r>
              <a:r>
                <a:rPr lang="ko-KR" altLang="en-US" sz="1200" dirty="0">
                  <a:latin typeface="+mj-ea"/>
                  <a:ea typeface="+mj-ea"/>
                  <a:cs typeface="Arial" panose="020B0604020202020204" pitchFamily="34" charset="0"/>
                </a:rPr>
                <a:t>활용 예시</a:t>
              </a:r>
              <a:endParaRPr lang="ko-KR" altLang="en-US" sz="1100" dirty="0">
                <a:latin typeface="+mj-ea"/>
                <a:ea typeface="+mj-ea"/>
              </a:endParaRPr>
            </a:p>
          </p:txBody>
        </p:sp>
        <p:grpSp>
          <p:nvGrpSpPr>
            <p:cNvPr id="6" name="그룹 5">
              <a:extLst>
                <a:ext uri="{FF2B5EF4-FFF2-40B4-BE49-F238E27FC236}">
                  <a16:creationId xmlns:a16="http://schemas.microsoft.com/office/drawing/2014/main" id="{75D534F6-9CC0-B496-96FD-B7F7971031DD}"/>
                </a:ext>
              </a:extLst>
            </p:cNvPr>
            <p:cNvGrpSpPr/>
            <p:nvPr/>
          </p:nvGrpSpPr>
          <p:grpSpPr>
            <a:xfrm>
              <a:off x="1383349" y="6069637"/>
              <a:ext cx="167718" cy="167718"/>
              <a:chOff x="2318385" y="5250420"/>
              <a:chExt cx="196293" cy="196293"/>
            </a:xfrm>
          </p:grpSpPr>
          <p:sp>
            <p:nvSpPr>
              <p:cNvPr id="7" name="타원 6">
                <a:extLst>
                  <a:ext uri="{FF2B5EF4-FFF2-40B4-BE49-F238E27FC236}">
                    <a16:creationId xmlns:a16="http://schemas.microsoft.com/office/drawing/2014/main" id="{5EF29EDB-9F2D-BD18-C2F3-C00360256FCE}"/>
                  </a:ext>
                </a:extLst>
              </p:cNvPr>
              <p:cNvSpPr/>
              <p:nvPr/>
            </p:nvSpPr>
            <p:spPr>
              <a:xfrm>
                <a:off x="2318385" y="5250420"/>
                <a:ext cx="196293" cy="196293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noFill/>
                  <a:latin typeface="+mj-ea"/>
                  <a:ea typeface="+mj-ea"/>
                </a:endParaRPr>
              </a:p>
            </p:txBody>
          </p:sp>
          <p:sp>
            <p:nvSpPr>
              <p:cNvPr id="8" name="이등변 삼각형 7">
                <a:extLst>
                  <a:ext uri="{FF2B5EF4-FFF2-40B4-BE49-F238E27FC236}">
                    <a16:creationId xmlns:a16="http://schemas.microsoft.com/office/drawing/2014/main" id="{818104BB-9B24-9619-2611-FFB7FCD54C6F}"/>
                  </a:ext>
                </a:extLst>
              </p:cNvPr>
              <p:cNvSpPr/>
              <p:nvPr/>
            </p:nvSpPr>
            <p:spPr>
              <a:xfrm>
                <a:off x="2355652" y="5286592"/>
                <a:ext cx="121758" cy="104964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+mj-ea"/>
                  <a:ea typeface="+mj-ea"/>
                </a:endParaRPr>
              </a:p>
            </p:txBody>
          </p:sp>
        </p:grpSp>
      </p:grpSp>
      <p:sp>
        <p:nvSpPr>
          <p:cNvPr id="19" name="제목 1"/>
          <p:cNvSpPr txBox="1">
            <a:spLocks/>
          </p:cNvSpPr>
          <p:nvPr/>
        </p:nvSpPr>
        <p:spPr>
          <a:xfrm>
            <a:off x="5727322" y="57875"/>
            <a:ext cx="3358803" cy="4405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800" b="0" kern="120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+mj-cs"/>
              </a:defRPr>
            </a:lvl1pPr>
          </a:lstStyle>
          <a:p>
            <a:pPr algn="ctr"/>
            <a:r>
              <a:rPr lang="en-US" altLang="ko-KR" sz="1600" b="1" dirty="0">
                <a:solidFill>
                  <a:srgbClr val="84C436"/>
                </a:solidFill>
                <a:latin typeface="+mj-ea"/>
                <a:ea typeface="+mj-ea"/>
              </a:rPr>
              <a:t>1. </a:t>
            </a:r>
            <a:r>
              <a:rPr lang="ko-KR" altLang="en-US" sz="1600" b="1" dirty="0">
                <a:solidFill>
                  <a:srgbClr val="84C436"/>
                </a:solidFill>
                <a:latin typeface="+mj-ea"/>
                <a:ea typeface="+mj-ea"/>
              </a:rPr>
              <a:t>네트워크의 개념과 특성</a:t>
            </a:r>
          </a:p>
        </p:txBody>
      </p:sp>
      <p:sp>
        <p:nvSpPr>
          <p:cNvPr id="20" name="모서리가 둥근 직사각형 19"/>
          <p:cNvSpPr/>
          <p:nvPr/>
        </p:nvSpPr>
        <p:spPr>
          <a:xfrm>
            <a:off x="8238227" y="686319"/>
            <a:ext cx="755374" cy="28823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  <a:latin typeface="+mj-ea"/>
                <a:ea typeface="+mj-ea"/>
              </a:rPr>
              <a:t>12</a:t>
            </a:r>
            <a:r>
              <a:rPr lang="ko-KR" altLang="en-US" sz="1200" b="1" dirty="0" smtClean="0">
                <a:solidFill>
                  <a:schemeClr val="tx1"/>
                </a:solidFill>
                <a:latin typeface="+mj-ea"/>
                <a:ea typeface="+mj-ea"/>
              </a:rPr>
              <a:t>쪽</a:t>
            </a:r>
            <a:endParaRPr lang="ko-KR" altLang="en-US" sz="1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5197912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23122</TotalTime>
  <Words>2663</Words>
  <Application>Microsoft Office PowerPoint</Application>
  <PresentationFormat>화면 슬라이드 쇼(4:3)</PresentationFormat>
  <Paragraphs>311</Paragraphs>
  <Slides>30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30</vt:i4>
      </vt:variant>
    </vt:vector>
  </HeadingPairs>
  <TitlesOfParts>
    <vt:vector size="39" baseType="lpstr">
      <vt:lpstr>Adobe 고딕 Std B</vt:lpstr>
      <vt:lpstr>나눔고딕</vt:lpstr>
      <vt:lpstr>나눔고딕 ExtraBold</vt:lpstr>
      <vt:lpstr>맑은 고딕</vt:lpstr>
      <vt:lpstr>Arial</vt:lpstr>
      <vt:lpstr>Calibri</vt:lpstr>
      <vt:lpstr>Calibri Light</vt:lpstr>
      <vt:lpstr>Wingdings</vt:lpstr>
      <vt:lpstr>Office 테마</vt:lpstr>
      <vt:lpstr>PowerPoint 프레젠테이션</vt:lpstr>
      <vt:lpstr>Ⅰ 컴퓨팅 시스템</vt:lpstr>
      <vt:lpstr>PowerPoint 프레젠테이션</vt:lpstr>
      <vt:lpstr>PowerPoint 프레젠테이션</vt:lpstr>
      <vt:lpstr>PowerPoint 프레젠테이션</vt:lpstr>
      <vt:lpstr>다음은 한 학교의 정보 실습실 모습이다. 서로 다른 컴퓨팅  기기를 연결하면 어떤 점이 좋을지 생각해 보자.  </vt:lpstr>
      <vt:lpstr>네트워크의 개념</vt:lpstr>
      <vt:lpstr>유선 네트워크</vt:lpstr>
      <vt:lpstr>무선 네트워크</vt:lpstr>
      <vt:lpstr>무선 네트워크</vt:lpstr>
      <vt:lpstr>무선 네트워크</vt:lpstr>
      <vt:lpstr>무선 네트워크</vt:lpstr>
      <vt:lpstr>무선 네트워크</vt:lpstr>
      <vt:lpstr>1  실생활에서 무선 네트워크 기술을 활용한 사례 탐구하기</vt:lpstr>
      <vt:lpstr>네트워크 환경 구성</vt:lpstr>
      <vt:lpstr>네트워크 환경 구성</vt:lpstr>
      <vt:lpstr>네트워크 환경 구성</vt:lpstr>
      <vt:lpstr>네트워크 환경 설정</vt:lpstr>
      <vt:lpstr>네트워크 환경 설정</vt:lpstr>
      <vt:lpstr>네트워크 환경 설정</vt:lpstr>
      <vt:lpstr>네트워크 환경 설정</vt:lpstr>
      <vt:lpstr>네트워크 환경 설정</vt:lpstr>
      <vt:lpstr>2   사용 중인 네트워크 정보 조사하기</vt:lpstr>
      <vt:lpstr>공유 네트워크 구성</vt:lpstr>
      <vt:lpstr>공유 네트워크 구성</vt:lpstr>
      <vt:lpstr>PowerPoint 프레젠테이션</vt:lpstr>
      <vt:lpstr>소단원 자기 평가</vt:lpstr>
      <vt:lpstr>네트워크 구성하기</vt:lpstr>
      <vt:lpstr>네트워크 구성하기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김주희</dc:creator>
  <cp:lastModifiedBy>Win10</cp:lastModifiedBy>
  <cp:revision>750</cp:revision>
  <cp:lastPrinted>2024-06-28T08:37:44Z</cp:lastPrinted>
  <dcterms:created xsi:type="dcterms:W3CDTF">2024-06-15T02:24:01Z</dcterms:created>
  <dcterms:modified xsi:type="dcterms:W3CDTF">2026-01-29T06:43:40Z</dcterms:modified>
</cp:coreProperties>
</file>